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36"/>
  </p:notesMasterIdLst>
  <p:sldIdLst>
    <p:sldId id="257" r:id="rId2"/>
    <p:sldId id="318" r:id="rId3"/>
    <p:sldId id="319" r:id="rId4"/>
    <p:sldId id="320" r:id="rId5"/>
    <p:sldId id="321" r:id="rId6"/>
    <p:sldId id="322" r:id="rId7"/>
    <p:sldId id="323" r:id="rId8"/>
    <p:sldId id="324" r:id="rId9"/>
    <p:sldId id="325" r:id="rId10"/>
    <p:sldId id="326" r:id="rId11"/>
    <p:sldId id="327" r:id="rId12"/>
    <p:sldId id="328" r:id="rId13"/>
    <p:sldId id="329" r:id="rId14"/>
    <p:sldId id="330" r:id="rId15"/>
    <p:sldId id="331" r:id="rId16"/>
    <p:sldId id="332" r:id="rId17"/>
    <p:sldId id="333" r:id="rId18"/>
    <p:sldId id="334" r:id="rId19"/>
    <p:sldId id="335" r:id="rId20"/>
    <p:sldId id="336" r:id="rId21"/>
    <p:sldId id="337" r:id="rId22"/>
    <p:sldId id="338" r:id="rId23"/>
    <p:sldId id="339" r:id="rId24"/>
    <p:sldId id="340" r:id="rId25"/>
    <p:sldId id="341" r:id="rId26"/>
    <p:sldId id="342" r:id="rId27"/>
    <p:sldId id="343" r:id="rId28"/>
    <p:sldId id="344" r:id="rId29"/>
    <p:sldId id="345" r:id="rId30"/>
    <p:sldId id="346" r:id="rId31"/>
    <p:sldId id="347" r:id="rId32"/>
    <p:sldId id="348" r:id="rId33"/>
    <p:sldId id="349" r:id="rId34"/>
    <p:sldId id="350" r:id="rId35"/>
  </p:sldIdLst>
  <p:sldSz cx="9144000" cy="5143500" type="screen16x9"/>
  <p:notesSz cx="6858000" cy="9144000"/>
  <p:embeddedFontLst>
    <p:embeddedFont>
      <p:font typeface="Helvetica Neue" panose="020B0604020202020204" charset="0"/>
      <p:regular r:id="rId37"/>
      <p:bold r:id="rId38"/>
      <p:italic r:id="rId39"/>
      <p:boldItalic r:id="rId40"/>
    </p:embeddedFont>
    <p:embeddedFont>
      <p:font typeface="DM Sans" panose="020B060402020202020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95">
          <p15:clr>
            <a:srgbClr val="A4A3A4"/>
          </p15:clr>
        </p15:guide>
        <p15:guide id="2" pos="5426">
          <p15:clr>
            <a:srgbClr val="A4A3A4"/>
          </p15:clr>
        </p15:guide>
        <p15:guide id="3" pos="299">
          <p15:clr>
            <a:srgbClr val="9AA0A6"/>
          </p15:clr>
        </p15:guide>
        <p15:guide id="4" orient="horz" pos="283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A37D768-625F-4BD6-A835-97338E8EF364}">
  <a:tblStyle styleId="{9A37D768-625F-4BD6-A835-97338E8EF36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90" y="84"/>
      </p:cViewPr>
      <p:guideLst>
        <p:guide orient="horz" pos="295"/>
        <p:guide pos="5426"/>
        <p:guide pos="299"/>
        <p:guide orient="horz" pos="283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24e946a7a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g124e946a7a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139ba5375b3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6" name="Google Shape;716;g139ba5375b3_0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139ba5375b3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9" name="Google Shape;729;g139ba5375b3_0_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39ba5375b3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2" name="Google Shape;742;g139ba5375b3_0_1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139ba5375b3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4" name="Google Shape;754;g139ba5375b3_0_2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39ba5375b3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5" name="Google Shape;765;g139ba5375b3_0_2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139ba5375b3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4" name="Google Shape;774;g139ba5375b3_0_2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139ba5375b3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8" name="Google Shape;788;g139ba5375b3_0_2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139ba5375b3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9" name="Google Shape;799;g139ba5375b3_0_2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39ba5375b3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8" name="Google Shape;808;g139ba5375b3_0_2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139ba5375b3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139ba5375b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Font typeface="DM Sans"/>
              <a:buChar char="-"/>
            </a:pP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139ba5375b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0" name="Google Shape;650;g139ba5375b3_0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139ba5375b3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3" name="Google Shape;823;g139ba5375b3_0_2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139ba5375b3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8" name="Google Shape;828;g139ba5375b3_0_2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139ba5375b3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8" name="Google Shape;838;g139ba5375b3_0_2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139ba5375b3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3" name="Google Shape;843;g139ba5375b3_0_2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139ba5375b3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2" name="Google Shape;852;g139ba5375b3_0_2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39ba5375b3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7" name="Google Shape;857;g139ba5375b3_0_2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139ba5375b3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6" name="Google Shape;866;g139ba5375b3_0_3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139ba5375b3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5" name="Google Shape;875;g139ba5375b3_0_3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139ba5375b3_0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0" name="Google Shape;880;g139ba5375b3_0_3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139ba5375b3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9" name="Google Shape;889;g139ba5375b3_0_3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139ba5375b3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139ba5375b3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Font typeface="DM Sans"/>
              <a:buChar char="-"/>
            </a:pP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139ba5375b3_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8" name="Google Shape;898;g139ba5375b3_0_3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139ba5375b3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139ba5375b3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139ba5375b3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5" name="Google Shape;915;g139ba5375b3_0_3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39ba5375b3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0" name="Google Shape;920;g139ba5375b3_0_3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139ba5375b3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8" name="Google Shape;928;g139ba5375b3_0_3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139ba5375b3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5" name="Google Shape;665;g139ba5375b3_0_1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139ba5375b3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0" name="Google Shape;670;g139ba5375b3_0_1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139ba5375b3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0" name="Google Shape;680;g139ba5375b3_0_1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139ba5375b3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0" name="Google Shape;690;g139ba5375b3_0_1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139ba5375b3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0" name="Google Shape;700;g139ba5375b3_0_1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139ba5375b3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5" name="Google Shape;705;g139ba5375b3_0_1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50"/>
        <p:cNvGrpSpPr/>
        <p:nvPr/>
      </p:nvGrpSpPr>
      <p:grpSpPr>
        <a:xfrm>
          <a:off x="0" y="0"/>
          <a:ext cx="0" cy="0"/>
          <a:chOff x="0" y="0"/>
          <a:chExt cx="0" cy="0"/>
        </a:xfrm>
      </p:grpSpPr>
      <p:pic>
        <p:nvPicPr>
          <p:cNvPr id="51" name="Google Shape;51;p13"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3-B">
  <p:cSld name="SECTION_HEADER_1_1_1_1_1_1_1_1_1_2">
    <p:bg>
      <p:bgPr>
        <a:blipFill>
          <a:blip r:embed="rId2">
            <a:alphaModFix/>
          </a:blip>
          <a:stretch>
            <a:fillRect/>
          </a:stretch>
        </a:blipFill>
        <a:effectLst/>
      </p:bgPr>
    </p:bg>
    <p:spTree>
      <p:nvGrpSpPr>
        <p:cNvPr id="1" name="Shape 52"/>
        <p:cNvGrpSpPr/>
        <p:nvPr/>
      </p:nvGrpSpPr>
      <p:grpSpPr>
        <a:xfrm>
          <a:off x="0" y="0"/>
          <a:ext cx="0" cy="0"/>
          <a:chOff x="0" y="0"/>
          <a:chExt cx="0" cy="0"/>
        </a:xfrm>
      </p:grpSpPr>
      <p:pic>
        <p:nvPicPr>
          <p:cNvPr id="53" name="Google Shape;53;p1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54"/>
        <p:cNvGrpSpPr/>
        <p:nvPr/>
      </p:nvGrpSpPr>
      <p:grpSpPr>
        <a:xfrm>
          <a:off x="0" y="0"/>
          <a:ext cx="0" cy="0"/>
          <a:chOff x="0" y="0"/>
          <a:chExt cx="0" cy="0"/>
        </a:xfrm>
      </p:grpSpPr>
      <p:pic>
        <p:nvPicPr>
          <p:cNvPr id="55" name="Google Shape;55;p15"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3-B 4">
  <p:cSld name="SECTION_HEADER_1_1_1_1_1_1_1_1_1_6">
    <p:bg>
      <p:bgPr>
        <a:blipFill>
          <a:blip r:embed="rId2">
            <a:alphaModFix/>
          </a:blip>
          <a:stretch>
            <a:fillRect/>
          </a:stretch>
        </a:blipFill>
        <a:effectLst/>
      </p:bgPr>
    </p:bg>
    <p:spTree>
      <p:nvGrpSpPr>
        <p:cNvPr id="1" name="Shape 56"/>
        <p:cNvGrpSpPr/>
        <p:nvPr/>
      </p:nvGrpSpPr>
      <p:grpSpPr>
        <a:xfrm>
          <a:off x="0" y="0"/>
          <a:ext cx="0" cy="0"/>
          <a:chOff x="0" y="0"/>
          <a:chExt cx="0" cy="0"/>
        </a:xfrm>
      </p:grpSpPr>
      <p:pic>
        <p:nvPicPr>
          <p:cNvPr id="57" name="Google Shape;57;p1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2-B">
  <p:cSld name="SECTION_HEADER_1_2">
    <p:bg>
      <p:bgPr>
        <a:blipFill>
          <a:blip r:embed="rId2">
            <a:alphaModFix/>
          </a:blip>
          <a:stretch>
            <a:fillRect/>
          </a:stretch>
        </a:blipFill>
        <a:effectLst/>
      </p:bgPr>
    </p:bg>
    <p:spTree>
      <p:nvGrpSpPr>
        <p:cNvPr id="1" name="Shape 58"/>
        <p:cNvGrpSpPr/>
        <p:nvPr/>
      </p:nvGrpSpPr>
      <p:grpSpPr>
        <a:xfrm>
          <a:off x="0" y="0"/>
          <a:ext cx="0" cy="0"/>
          <a:chOff x="0" y="0"/>
          <a:chExt cx="0" cy="0"/>
        </a:xfrm>
      </p:grpSpPr>
      <p:pic>
        <p:nvPicPr>
          <p:cNvPr id="59" name="Google Shape;59;p17"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3-B 3">
  <p:cSld name="SECTION_HEADER_1_1_1_1_1_1_1_1_1_7">
    <p:bg>
      <p:bgPr>
        <a:blipFill>
          <a:blip r:embed="rId2">
            <a:alphaModFix/>
          </a:blip>
          <a:stretch>
            <a:fillRect/>
          </a:stretch>
        </a:blipFill>
        <a:effectLst/>
      </p:bgPr>
    </p:bg>
    <p:spTree>
      <p:nvGrpSpPr>
        <p:cNvPr id="1" name="Shape 60"/>
        <p:cNvGrpSpPr/>
        <p:nvPr/>
      </p:nvGrpSpPr>
      <p:grpSpPr>
        <a:xfrm>
          <a:off x="0" y="0"/>
          <a:ext cx="0" cy="0"/>
          <a:chOff x="0" y="0"/>
          <a:chExt cx="0" cy="0"/>
        </a:xfrm>
      </p:grpSpPr>
      <p:pic>
        <p:nvPicPr>
          <p:cNvPr id="61" name="Google Shape;61;p1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62"/>
        <p:cNvGrpSpPr/>
        <p:nvPr/>
      </p:nvGrpSpPr>
      <p:grpSpPr>
        <a:xfrm>
          <a:off x="0" y="0"/>
          <a:ext cx="0" cy="0"/>
          <a:chOff x="0" y="0"/>
          <a:chExt cx="0" cy="0"/>
        </a:xfrm>
      </p:grpSpPr>
      <p:pic>
        <p:nvPicPr>
          <p:cNvPr id="63" name="Google Shape;63;p19"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3-B 5">
  <p:cSld name="SECTION_HEADER_1_1_1_1_1_1_1_1_1_8">
    <p:bg>
      <p:bgPr>
        <a:blipFill>
          <a:blip r:embed="rId2">
            <a:alphaModFix/>
          </a:blip>
          <a:stretch>
            <a:fillRect/>
          </a:stretch>
        </a:blipFill>
        <a:effectLst/>
      </p:bgPr>
    </p:bg>
    <p:spTree>
      <p:nvGrpSpPr>
        <p:cNvPr id="1" name="Shape 64"/>
        <p:cNvGrpSpPr/>
        <p:nvPr/>
      </p:nvGrpSpPr>
      <p:grpSpPr>
        <a:xfrm>
          <a:off x="0" y="0"/>
          <a:ext cx="0" cy="0"/>
          <a:chOff x="0" y="0"/>
          <a:chExt cx="0" cy="0"/>
        </a:xfrm>
      </p:grpSpPr>
      <p:pic>
        <p:nvPicPr>
          <p:cNvPr id="65" name="Google Shape;65;p2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rátula 3">
  <p:cSld name="SECTION_HEADER_1_1_1_1_1_2">
    <p:bg>
      <p:bgPr>
        <a:blipFill>
          <a:blip r:embed="rId2">
            <a:alphaModFix/>
          </a:blip>
          <a:stretch>
            <a:fillRect/>
          </a:stretch>
        </a:blipFill>
        <a:effectLst/>
      </p:bgPr>
    </p:bg>
    <p:spTree>
      <p:nvGrpSpPr>
        <p:cNvPr id="1" name="Shape 66"/>
        <p:cNvGrpSpPr/>
        <p:nvPr/>
      </p:nvGrpSpPr>
      <p:grpSpPr>
        <a:xfrm>
          <a:off x="0" y="0"/>
          <a:ext cx="0" cy="0"/>
          <a:chOff x="0" y="0"/>
          <a:chExt cx="0" cy="0"/>
        </a:xfrm>
      </p:grpSpPr>
      <p:pic>
        <p:nvPicPr>
          <p:cNvPr id="67" name="Google Shape;67;p21"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rátula 1">
  <p:cSld name="SECTION_HEADER_1_1_1_2">
    <p:bg>
      <p:bgPr>
        <a:blipFill>
          <a:blip r:embed="rId2">
            <a:alphaModFix/>
          </a:blip>
          <a:stretch>
            <a:fillRect/>
          </a:stretch>
        </a:blipFill>
        <a:effectLst/>
      </p:bgPr>
    </p:bg>
    <p:spTree>
      <p:nvGrpSpPr>
        <p:cNvPr id="1" name="Shape 68"/>
        <p:cNvGrpSpPr/>
        <p:nvPr/>
      </p:nvGrpSpPr>
      <p:grpSpPr>
        <a:xfrm>
          <a:off x="0" y="0"/>
          <a:ext cx="0" cy="0"/>
          <a:chOff x="0" y="0"/>
          <a:chExt cx="0" cy="0"/>
        </a:xfrm>
      </p:grpSpPr>
      <p:pic>
        <p:nvPicPr>
          <p:cNvPr id="69" name="Google Shape;69;p22"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70"/>
        <p:cNvGrpSpPr/>
        <p:nvPr/>
      </p:nvGrpSpPr>
      <p:grpSpPr>
        <a:xfrm>
          <a:off x="0" y="0"/>
          <a:ext cx="0" cy="0"/>
          <a:chOff x="0" y="0"/>
          <a:chExt cx="0" cy="0"/>
        </a:xfrm>
      </p:grpSpPr>
      <p:pic>
        <p:nvPicPr>
          <p:cNvPr id="71" name="Google Shape;71;p2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03-B 1">
  <p:cSld name="SECTION_HEADER_1_1_1_1_1_1_1_1_1_9">
    <p:bg>
      <p:bgPr>
        <a:blipFill>
          <a:blip r:embed="rId2">
            <a:alphaModFix/>
          </a:blip>
          <a:stretch>
            <a:fillRect/>
          </a:stretch>
        </a:blipFill>
        <a:effectLst/>
      </p:bgPr>
    </p:bg>
    <p:spTree>
      <p:nvGrpSpPr>
        <p:cNvPr id="1" name="Shape 72"/>
        <p:cNvGrpSpPr/>
        <p:nvPr/>
      </p:nvGrpSpPr>
      <p:grpSpPr>
        <a:xfrm>
          <a:off x="0" y="0"/>
          <a:ext cx="0" cy="0"/>
          <a:chOff x="0" y="0"/>
          <a:chExt cx="0" cy="0"/>
        </a:xfrm>
      </p:grpSpPr>
      <p:pic>
        <p:nvPicPr>
          <p:cNvPr id="73" name="Google Shape;73;p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rátula 1 1">
  <p:cSld name="SECTION_HEADER_1_1_1_3">
    <p:bg>
      <p:bgPr>
        <a:blipFill>
          <a:blip r:embed="rId2">
            <a:alphaModFix/>
          </a:blip>
          <a:stretch>
            <a:fillRect/>
          </a:stretch>
        </a:blipFill>
        <a:effectLst/>
      </p:bgPr>
    </p:bg>
    <p:spTree>
      <p:nvGrpSpPr>
        <p:cNvPr id="1" name="Shape 74"/>
        <p:cNvGrpSpPr/>
        <p:nvPr/>
      </p:nvGrpSpPr>
      <p:grpSpPr>
        <a:xfrm>
          <a:off x="0" y="0"/>
          <a:ext cx="0" cy="0"/>
          <a:chOff x="0" y="0"/>
          <a:chExt cx="0" cy="0"/>
        </a:xfrm>
      </p:grpSpPr>
      <p:pic>
        <p:nvPicPr>
          <p:cNvPr id="75" name="Google Shape;75;p2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03-B 2">
  <p:cSld name="SECTION_HEADER_1_1_1_1_1_1_1_1_1_10">
    <p:bg>
      <p:bgPr>
        <a:blipFill>
          <a:blip r:embed="rId2">
            <a:alphaModFix/>
          </a:blip>
          <a:stretch>
            <a:fillRect/>
          </a:stretch>
        </a:blipFill>
        <a:effectLst/>
      </p:bgPr>
    </p:bg>
    <p:spTree>
      <p:nvGrpSpPr>
        <p:cNvPr id="1" name="Shape 76"/>
        <p:cNvGrpSpPr/>
        <p:nvPr/>
      </p:nvGrpSpPr>
      <p:grpSpPr>
        <a:xfrm>
          <a:off x="0" y="0"/>
          <a:ext cx="0" cy="0"/>
          <a:chOff x="0" y="0"/>
          <a:chExt cx="0" cy="0"/>
        </a:xfrm>
      </p:grpSpPr>
      <p:pic>
        <p:nvPicPr>
          <p:cNvPr id="77" name="Google Shape;77;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02-B 1">
  <p:cSld name="SECTION_HEADER_1_3">
    <p:bg>
      <p:bgPr>
        <a:blipFill>
          <a:blip r:embed="rId2">
            <a:alphaModFix/>
          </a:blip>
          <a:stretch>
            <a:fillRect/>
          </a:stretch>
        </a:blipFill>
        <a:effectLst/>
      </p:bgPr>
    </p:bg>
    <p:spTree>
      <p:nvGrpSpPr>
        <p:cNvPr id="1" name="Shape 78"/>
        <p:cNvGrpSpPr/>
        <p:nvPr/>
      </p:nvGrpSpPr>
      <p:grpSpPr>
        <a:xfrm>
          <a:off x="0" y="0"/>
          <a:ext cx="0" cy="0"/>
          <a:chOff x="0" y="0"/>
          <a:chExt cx="0" cy="0"/>
        </a:xfrm>
      </p:grpSpPr>
      <p:pic>
        <p:nvPicPr>
          <p:cNvPr id="79" name="Google Shape;79;p27"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02-B 2">
  <p:cSld name="SECTION_HEADER_1_4">
    <p:bg>
      <p:bgPr>
        <a:blipFill>
          <a:blip r:embed="rId2">
            <a:alphaModFix/>
          </a:blip>
          <a:stretch>
            <a:fillRect/>
          </a:stretch>
        </a:blipFill>
        <a:effectLst/>
      </p:bgPr>
    </p:bg>
    <p:spTree>
      <p:nvGrpSpPr>
        <p:cNvPr id="1" name="Shape 80"/>
        <p:cNvGrpSpPr/>
        <p:nvPr/>
      </p:nvGrpSpPr>
      <p:grpSpPr>
        <a:xfrm>
          <a:off x="0" y="0"/>
          <a:ext cx="0" cy="0"/>
          <a:chOff x="0" y="0"/>
          <a:chExt cx="0" cy="0"/>
        </a:xfrm>
      </p:grpSpPr>
      <p:pic>
        <p:nvPicPr>
          <p:cNvPr id="81" name="Google Shape;81;p28"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93"/>
        <p:cNvGrpSpPr/>
        <p:nvPr/>
      </p:nvGrpSpPr>
      <p:grpSpPr>
        <a:xfrm>
          <a:off x="0" y="0"/>
          <a:ext cx="0" cy="0"/>
          <a:chOff x="0" y="0"/>
          <a:chExt cx="0" cy="0"/>
        </a:xfrm>
      </p:grpSpPr>
      <p:sp>
        <p:nvSpPr>
          <p:cNvPr id="94" name="Google Shape;94;p30"/>
          <p:cNvSpPr txBox="1"/>
          <p:nvPr/>
        </p:nvSpPr>
        <p:spPr>
          <a:xfrm>
            <a:off x="1198950" y="1986388"/>
            <a:ext cx="7130400" cy="738633"/>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dirty="0" smtClean="0">
                <a:solidFill>
                  <a:srgbClr val="0070C0"/>
                </a:solidFill>
                <a:latin typeface="DM Sans"/>
                <a:ea typeface="DM Sans"/>
                <a:cs typeface="DM Sans"/>
                <a:sym typeface="DM Sans"/>
              </a:rPr>
              <a:t>Algoritmos </a:t>
            </a:r>
            <a:r>
              <a:rPr lang="es" sz="4000" b="1" dirty="0">
                <a:solidFill>
                  <a:srgbClr val="0070C0"/>
                </a:solidFill>
                <a:latin typeface="DM Sans"/>
                <a:ea typeface="DM Sans"/>
                <a:cs typeface="DM Sans"/>
                <a:sym typeface="DM Sans"/>
              </a:rPr>
              <a:t>de Agrupación I</a:t>
            </a:r>
            <a:endParaRPr sz="4000" b="1" dirty="0">
              <a:solidFill>
                <a:srgbClr val="0070C0"/>
              </a:solidFill>
              <a:latin typeface="DM Sans"/>
              <a:ea typeface="DM Sans"/>
              <a:cs typeface="DM Sans"/>
              <a:sym typeface="DM Sans"/>
            </a:endParaRPr>
          </a:p>
        </p:txBody>
      </p:sp>
      <p:sp>
        <p:nvSpPr>
          <p:cNvPr id="95" name="Google Shape;95;p30"/>
          <p:cNvSpPr txBox="1"/>
          <p:nvPr/>
        </p:nvSpPr>
        <p:spPr>
          <a:xfrm>
            <a:off x="1461300" y="1310013"/>
            <a:ext cx="6221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 sz="1800" b="1" i="0" u="none" strike="noStrike" cap="none">
                <a:solidFill>
                  <a:schemeClr val="lt1"/>
                </a:solidFill>
                <a:latin typeface="DM Sans"/>
                <a:ea typeface="DM Sans"/>
                <a:cs typeface="DM Sans"/>
                <a:sym typeface="DM Sans"/>
              </a:rPr>
              <a:t>Clase </a:t>
            </a:r>
            <a:r>
              <a:rPr lang="es" sz="1800" b="1">
                <a:solidFill>
                  <a:schemeClr val="lt1"/>
                </a:solidFill>
                <a:latin typeface="DM Sans"/>
                <a:ea typeface="DM Sans"/>
                <a:cs typeface="DM Sans"/>
                <a:sym typeface="DM Sans"/>
              </a:rPr>
              <a:t>22</a:t>
            </a:r>
            <a:r>
              <a:rPr lang="es" sz="1800" b="1" i="0" u="none" strike="noStrike" cap="none">
                <a:solidFill>
                  <a:schemeClr val="lt1"/>
                </a:solidFill>
                <a:latin typeface="DM Sans"/>
                <a:ea typeface="DM Sans"/>
                <a:cs typeface="DM Sans"/>
                <a:sym typeface="DM Sans"/>
              </a:rPr>
              <a:t>.</a:t>
            </a:r>
            <a:r>
              <a:rPr lang="es" sz="1800" b="0" i="0" u="none" strike="noStrike" cap="none">
                <a:solidFill>
                  <a:schemeClr val="lt1"/>
                </a:solidFill>
                <a:latin typeface="DM Sans"/>
                <a:ea typeface="DM Sans"/>
                <a:cs typeface="DM Sans"/>
                <a:sym typeface="DM Sans"/>
              </a:rPr>
              <a:t> </a:t>
            </a:r>
            <a:r>
              <a:rPr lang="es" sz="1800">
                <a:solidFill>
                  <a:schemeClr val="lt1"/>
                </a:solidFill>
                <a:latin typeface="DM Sans"/>
                <a:ea typeface="DM Sans"/>
                <a:cs typeface="DM Sans"/>
                <a:sym typeface="DM Sans"/>
              </a:rPr>
              <a:t>DATA SCIENCE</a:t>
            </a:r>
            <a:endParaRPr sz="1600" b="0" i="0" u="none" strike="noStrike" cap="none">
              <a:solidFill>
                <a:schemeClr val="lt1"/>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717"/>
        <p:cNvGrpSpPr/>
        <p:nvPr/>
      </p:nvGrpSpPr>
      <p:grpSpPr>
        <a:xfrm>
          <a:off x="0" y="0"/>
          <a:ext cx="0" cy="0"/>
          <a:chOff x="0" y="0"/>
          <a:chExt cx="0" cy="0"/>
        </a:xfrm>
      </p:grpSpPr>
      <p:sp>
        <p:nvSpPr>
          <p:cNvPr id="718" name="Google Shape;718;p99"/>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200" b="1">
                <a:solidFill>
                  <a:schemeClr val="dk1"/>
                </a:solidFill>
                <a:latin typeface="DM Sans"/>
                <a:ea typeface="DM Sans"/>
                <a:cs typeface="DM Sans"/>
                <a:sym typeface="DM Sans"/>
              </a:rPr>
              <a:t>K means</a:t>
            </a:r>
            <a:endParaRPr sz="3700" b="1">
              <a:solidFill>
                <a:schemeClr val="dk1"/>
              </a:solidFill>
              <a:latin typeface="DM Sans"/>
              <a:ea typeface="DM Sans"/>
              <a:cs typeface="DM Sans"/>
              <a:sym typeface="DM Sans"/>
            </a:endParaRPr>
          </a:p>
        </p:txBody>
      </p:sp>
      <p:sp>
        <p:nvSpPr>
          <p:cNvPr id="719" name="Google Shape;719;p99"/>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20" name="Google Shape;720;p99"/>
          <p:cNvPicPr preferRelativeResize="0"/>
          <p:nvPr/>
        </p:nvPicPr>
        <p:blipFill>
          <a:blip r:embed="rId3">
            <a:alphaModFix/>
          </a:blip>
          <a:stretch>
            <a:fillRect/>
          </a:stretch>
        </p:blipFill>
        <p:spPr>
          <a:xfrm>
            <a:off x="7571500" y="468000"/>
            <a:ext cx="1042950" cy="1042950"/>
          </a:xfrm>
          <a:prstGeom prst="rect">
            <a:avLst/>
          </a:prstGeom>
          <a:noFill/>
          <a:ln>
            <a:noFill/>
          </a:ln>
        </p:spPr>
      </p:pic>
      <p:pic>
        <p:nvPicPr>
          <p:cNvPr id="721" name="Google Shape;721;p99"/>
          <p:cNvPicPr preferRelativeResize="0"/>
          <p:nvPr/>
        </p:nvPicPr>
        <p:blipFill>
          <a:blip r:embed="rId4">
            <a:alphaModFix/>
          </a:blip>
          <a:stretch>
            <a:fillRect/>
          </a:stretch>
        </p:blipFill>
        <p:spPr>
          <a:xfrm>
            <a:off x="496250" y="1229100"/>
            <a:ext cx="5221350" cy="727700"/>
          </a:xfrm>
          <a:prstGeom prst="rect">
            <a:avLst/>
          </a:prstGeom>
          <a:noFill/>
          <a:ln>
            <a:noFill/>
          </a:ln>
        </p:spPr>
      </p:pic>
      <p:sp>
        <p:nvSpPr>
          <p:cNvPr id="722" name="Google Shape;722;p99"/>
          <p:cNvSpPr txBox="1"/>
          <p:nvPr/>
        </p:nvSpPr>
        <p:spPr>
          <a:xfrm>
            <a:off x="5662475" y="1264325"/>
            <a:ext cx="2952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latin typeface="DM Sans"/>
                <a:ea typeface="DM Sans"/>
                <a:cs typeface="DM Sans"/>
                <a:sym typeface="DM Sans"/>
              </a:rPr>
              <a:t>Paso 1:</a:t>
            </a:r>
            <a:r>
              <a:rPr lang="es">
                <a:latin typeface="DM Sans"/>
                <a:ea typeface="DM Sans"/>
                <a:cs typeface="DM Sans"/>
                <a:sym typeface="DM Sans"/>
              </a:rPr>
              <a:t> Seleccionar el número de clusters que se quieren obtener (k=3)</a:t>
            </a:r>
            <a:endParaRPr>
              <a:latin typeface="DM Sans"/>
              <a:ea typeface="DM Sans"/>
              <a:cs typeface="DM Sans"/>
              <a:sym typeface="DM Sans"/>
            </a:endParaRPr>
          </a:p>
        </p:txBody>
      </p:sp>
      <p:pic>
        <p:nvPicPr>
          <p:cNvPr id="723" name="Google Shape;723;p99"/>
          <p:cNvPicPr preferRelativeResize="0"/>
          <p:nvPr/>
        </p:nvPicPr>
        <p:blipFill>
          <a:blip r:embed="rId5">
            <a:alphaModFix/>
          </a:blip>
          <a:stretch>
            <a:fillRect/>
          </a:stretch>
        </p:blipFill>
        <p:spPr>
          <a:xfrm>
            <a:off x="596225" y="2048325"/>
            <a:ext cx="5066250" cy="971550"/>
          </a:xfrm>
          <a:prstGeom prst="rect">
            <a:avLst/>
          </a:prstGeom>
          <a:noFill/>
          <a:ln>
            <a:noFill/>
          </a:ln>
        </p:spPr>
      </p:pic>
      <p:sp>
        <p:nvSpPr>
          <p:cNvPr id="724" name="Google Shape;724;p99"/>
          <p:cNvSpPr txBox="1"/>
          <p:nvPr/>
        </p:nvSpPr>
        <p:spPr>
          <a:xfrm>
            <a:off x="5694700" y="2226300"/>
            <a:ext cx="2952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latin typeface="DM Sans"/>
                <a:ea typeface="DM Sans"/>
                <a:cs typeface="DM Sans"/>
                <a:sym typeface="DM Sans"/>
              </a:rPr>
              <a:t>Paso 2:</a:t>
            </a:r>
            <a:r>
              <a:rPr lang="es">
                <a:latin typeface="DM Sans"/>
                <a:ea typeface="DM Sans"/>
                <a:cs typeface="DM Sans"/>
                <a:sym typeface="DM Sans"/>
              </a:rPr>
              <a:t> Seleccionar aleatoriamente 3 diferentes puntos </a:t>
            </a:r>
            <a:endParaRPr>
              <a:latin typeface="DM Sans"/>
              <a:ea typeface="DM Sans"/>
              <a:cs typeface="DM Sans"/>
              <a:sym typeface="DM Sans"/>
            </a:endParaRPr>
          </a:p>
        </p:txBody>
      </p:sp>
      <p:sp>
        <p:nvSpPr>
          <p:cNvPr id="725" name="Google Shape;725;p99"/>
          <p:cNvSpPr txBox="1"/>
          <p:nvPr/>
        </p:nvSpPr>
        <p:spPr>
          <a:xfrm>
            <a:off x="5717600" y="3317425"/>
            <a:ext cx="2849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latin typeface="DM Sans"/>
                <a:ea typeface="DM Sans"/>
                <a:cs typeface="DM Sans"/>
                <a:sym typeface="DM Sans"/>
              </a:rPr>
              <a:t>Paso 3:</a:t>
            </a:r>
            <a:r>
              <a:rPr lang="es">
                <a:latin typeface="DM Sans"/>
                <a:ea typeface="DM Sans"/>
                <a:cs typeface="DM Sans"/>
                <a:sym typeface="DM Sans"/>
              </a:rPr>
              <a:t> Medir la distancia entre el primer punto y los 3 centroides</a:t>
            </a:r>
            <a:endParaRPr>
              <a:latin typeface="DM Sans"/>
              <a:ea typeface="DM Sans"/>
              <a:cs typeface="DM Sans"/>
              <a:sym typeface="DM Sans"/>
            </a:endParaRPr>
          </a:p>
        </p:txBody>
      </p:sp>
      <p:pic>
        <p:nvPicPr>
          <p:cNvPr id="726" name="Google Shape;726;p99"/>
          <p:cNvPicPr preferRelativeResize="0"/>
          <p:nvPr/>
        </p:nvPicPr>
        <p:blipFill>
          <a:blip r:embed="rId6">
            <a:alphaModFix/>
          </a:blip>
          <a:stretch>
            <a:fillRect/>
          </a:stretch>
        </p:blipFill>
        <p:spPr>
          <a:xfrm>
            <a:off x="473350" y="2910725"/>
            <a:ext cx="5221350" cy="1276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730"/>
        <p:cNvGrpSpPr/>
        <p:nvPr/>
      </p:nvGrpSpPr>
      <p:grpSpPr>
        <a:xfrm>
          <a:off x="0" y="0"/>
          <a:ext cx="0" cy="0"/>
          <a:chOff x="0" y="0"/>
          <a:chExt cx="0" cy="0"/>
        </a:xfrm>
      </p:grpSpPr>
      <p:sp>
        <p:nvSpPr>
          <p:cNvPr id="731" name="Google Shape;731;p100"/>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200" b="1">
                <a:solidFill>
                  <a:schemeClr val="dk1"/>
                </a:solidFill>
                <a:latin typeface="DM Sans"/>
                <a:ea typeface="DM Sans"/>
                <a:cs typeface="DM Sans"/>
                <a:sym typeface="DM Sans"/>
              </a:rPr>
              <a:t>K means</a:t>
            </a:r>
            <a:endParaRPr sz="3700" b="1">
              <a:solidFill>
                <a:schemeClr val="dk1"/>
              </a:solidFill>
              <a:latin typeface="DM Sans"/>
              <a:ea typeface="DM Sans"/>
              <a:cs typeface="DM Sans"/>
              <a:sym typeface="DM Sans"/>
            </a:endParaRPr>
          </a:p>
        </p:txBody>
      </p:sp>
      <p:sp>
        <p:nvSpPr>
          <p:cNvPr id="732" name="Google Shape;732;p100"/>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33" name="Google Shape;733;p100"/>
          <p:cNvPicPr preferRelativeResize="0"/>
          <p:nvPr/>
        </p:nvPicPr>
        <p:blipFill>
          <a:blip r:embed="rId3">
            <a:alphaModFix/>
          </a:blip>
          <a:stretch>
            <a:fillRect/>
          </a:stretch>
        </p:blipFill>
        <p:spPr>
          <a:xfrm>
            <a:off x="7571500" y="468000"/>
            <a:ext cx="1042950" cy="1042950"/>
          </a:xfrm>
          <a:prstGeom prst="rect">
            <a:avLst/>
          </a:prstGeom>
          <a:noFill/>
          <a:ln>
            <a:noFill/>
          </a:ln>
        </p:spPr>
      </p:pic>
      <p:pic>
        <p:nvPicPr>
          <p:cNvPr id="734" name="Google Shape;734;p100"/>
          <p:cNvPicPr preferRelativeResize="0"/>
          <p:nvPr/>
        </p:nvPicPr>
        <p:blipFill>
          <a:blip r:embed="rId4">
            <a:alphaModFix/>
          </a:blip>
          <a:stretch>
            <a:fillRect/>
          </a:stretch>
        </p:blipFill>
        <p:spPr>
          <a:xfrm>
            <a:off x="489475" y="1254725"/>
            <a:ext cx="4856200" cy="876300"/>
          </a:xfrm>
          <a:prstGeom prst="rect">
            <a:avLst/>
          </a:prstGeom>
          <a:noFill/>
          <a:ln>
            <a:noFill/>
          </a:ln>
        </p:spPr>
      </p:pic>
      <p:sp>
        <p:nvSpPr>
          <p:cNvPr id="735" name="Google Shape;735;p100"/>
          <p:cNvSpPr txBox="1"/>
          <p:nvPr/>
        </p:nvSpPr>
        <p:spPr>
          <a:xfrm>
            <a:off x="5331400" y="1369525"/>
            <a:ext cx="3181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latin typeface="DM Sans"/>
                <a:ea typeface="DM Sans"/>
                <a:cs typeface="DM Sans"/>
                <a:sym typeface="DM Sans"/>
              </a:rPr>
              <a:t>Paso 4:</a:t>
            </a:r>
            <a:r>
              <a:rPr lang="es">
                <a:latin typeface="DM Sans"/>
                <a:ea typeface="DM Sans"/>
                <a:cs typeface="DM Sans"/>
                <a:sym typeface="DM Sans"/>
              </a:rPr>
              <a:t> Asignar el cluster al grupo más cercano</a:t>
            </a:r>
            <a:endParaRPr>
              <a:latin typeface="DM Sans"/>
              <a:ea typeface="DM Sans"/>
              <a:cs typeface="DM Sans"/>
              <a:sym typeface="DM Sans"/>
            </a:endParaRPr>
          </a:p>
        </p:txBody>
      </p:sp>
      <p:pic>
        <p:nvPicPr>
          <p:cNvPr id="736" name="Google Shape;736;p100"/>
          <p:cNvPicPr preferRelativeResize="0"/>
          <p:nvPr/>
        </p:nvPicPr>
        <p:blipFill>
          <a:blip r:embed="rId5">
            <a:alphaModFix/>
          </a:blip>
          <a:stretch>
            <a:fillRect/>
          </a:stretch>
        </p:blipFill>
        <p:spPr>
          <a:xfrm>
            <a:off x="475200" y="1942725"/>
            <a:ext cx="4856199" cy="1181100"/>
          </a:xfrm>
          <a:prstGeom prst="rect">
            <a:avLst/>
          </a:prstGeom>
          <a:noFill/>
          <a:ln>
            <a:noFill/>
          </a:ln>
        </p:spPr>
      </p:pic>
      <p:sp>
        <p:nvSpPr>
          <p:cNvPr id="737" name="Google Shape;737;p100"/>
          <p:cNvSpPr txBox="1"/>
          <p:nvPr/>
        </p:nvSpPr>
        <p:spPr>
          <a:xfrm>
            <a:off x="5331400" y="2246675"/>
            <a:ext cx="3181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latin typeface="DM Sans"/>
                <a:ea typeface="DM Sans"/>
                <a:cs typeface="DM Sans"/>
                <a:sym typeface="DM Sans"/>
              </a:rPr>
              <a:t>Paso 5:</a:t>
            </a:r>
            <a:r>
              <a:rPr lang="es">
                <a:latin typeface="DM Sans"/>
                <a:ea typeface="DM Sans"/>
                <a:cs typeface="DM Sans"/>
                <a:sym typeface="DM Sans"/>
              </a:rPr>
              <a:t> Repetimos el mismo proceso para los demás valores</a:t>
            </a:r>
            <a:endParaRPr>
              <a:latin typeface="DM Sans"/>
              <a:ea typeface="DM Sans"/>
              <a:cs typeface="DM Sans"/>
              <a:sym typeface="DM Sans"/>
            </a:endParaRPr>
          </a:p>
        </p:txBody>
      </p:sp>
      <p:sp>
        <p:nvSpPr>
          <p:cNvPr id="738" name="Google Shape;738;p100"/>
          <p:cNvSpPr txBox="1"/>
          <p:nvPr/>
        </p:nvSpPr>
        <p:spPr>
          <a:xfrm>
            <a:off x="5331400" y="3415375"/>
            <a:ext cx="3181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latin typeface="DM Sans"/>
                <a:ea typeface="DM Sans"/>
                <a:cs typeface="DM Sans"/>
                <a:sym typeface="DM Sans"/>
              </a:rPr>
              <a:t>Paso 6:</a:t>
            </a:r>
            <a:r>
              <a:rPr lang="es">
                <a:latin typeface="DM Sans"/>
                <a:ea typeface="DM Sans"/>
                <a:cs typeface="DM Sans"/>
                <a:sym typeface="DM Sans"/>
              </a:rPr>
              <a:t> Calcular la media de cada cluster</a:t>
            </a:r>
            <a:endParaRPr>
              <a:latin typeface="DM Sans"/>
              <a:ea typeface="DM Sans"/>
              <a:cs typeface="DM Sans"/>
              <a:sym typeface="DM Sans"/>
            </a:endParaRPr>
          </a:p>
        </p:txBody>
      </p:sp>
      <p:pic>
        <p:nvPicPr>
          <p:cNvPr id="739" name="Google Shape;739;p100"/>
          <p:cNvPicPr preferRelativeResize="0"/>
          <p:nvPr/>
        </p:nvPicPr>
        <p:blipFill>
          <a:blip r:embed="rId6">
            <a:alphaModFix/>
          </a:blip>
          <a:stretch>
            <a:fillRect/>
          </a:stretch>
        </p:blipFill>
        <p:spPr>
          <a:xfrm>
            <a:off x="489475" y="3123825"/>
            <a:ext cx="4856199" cy="1087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743"/>
        <p:cNvGrpSpPr/>
        <p:nvPr/>
      </p:nvGrpSpPr>
      <p:grpSpPr>
        <a:xfrm>
          <a:off x="0" y="0"/>
          <a:ext cx="0" cy="0"/>
          <a:chOff x="0" y="0"/>
          <a:chExt cx="0" cy="0"/>
        </a:xfrm>
      </p:grpSpPr>
      <p:sp>
        <p:nvSpPr>
          <p:cNvPr id="744" name="Google Shape;744;p101"/>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200" b="1">
                <a:solidFill>
                  <a:schemeClr val="dk1"/>
                </a:solidFill>
                <a:latin typeface="DM Sans"/>
                <a:ea typeface="DM Sans"/>
                <a:cs typeface="DM Sans"/>
                <a:sym typeface="DM Sans"/>
              </a:rPr>
              <a:t>K means</a:t>
            </a:r>
            <a:endParaRPr sz="3700" b="1">
              <a:solidFill>
                <a:schemeClr val="dk1"/>
              </a:solidFill>
              <a:latin typeface="DM Sans"/>
              <a:ea typeface="DM Sans"/>
              <a:cs typeface="DM Sans"/>
              <a:sym typeface="DM Sans"/>
            </a:endParaRPr>
          </a:p>
        </p:txBody>
      </p:sp>
      <p:sp>
        <p:nvSpPr>
          <p:cNvPr id="745" name="Google Shape;745;p101"/>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46" name="Google Shape;746;p101"/>
          <p:cNvPicPr preferRelativeResize="0"/>
          <p:nvPr/>
        </p:nvPicPr>
        <p:blipFill>
          <a:blip r:embed="rId3">
            <a:alphaModFix/>
          </a:blip>
          <a:stretch>
            <a:fillRect/>
          </a:stretch>
        </p:blipFill>
        <p:spPr>
          <a:xfrm>
            <a:off x="7571500" y="468000"/>
            <a:ext cx="1042950" cy="1042950"/>
          </a:xfrm>
          <a:prstGeom prst="rect">
            <a:avLst/>
          </a:prstGeom>
          <a:noFill/>
          <a:ln>
            <a:noFill/>
          </a:ln>
        </p:spPr>
      </p:pic>
      <p:sp>
        <p:nvSpPr>
          <p:cNvPr id="747" name="Google Shape;747;p101"/>
          <p:cNvSpPr txBox="1"/>
          <p:nvPr/>
        </p:nvSpPr>
        <p:spPr>
          <a:xfrm>
            <a:off x="5547575" y="1317075"/>
            <a:ext cx="3181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latin typeface="DM Sans"/>
                <a:ea typeface="DM Sans"/>
                <a:cs typeface="DM Sans"/>
                <a:sym typeface="DM Sans"/>
              </a:rPr>
              <a:t>Paso 7:</a:t>
            </a:r>
            <a:r>
              <a:rPr lang="es">
                <a:latin typeface="DM Sans"/>
                <a:ea typeface="DM Sans"/>
                <a:cs typeface="DM Sans"/>
                <a:sym typeface="DM Sans"/>
              </a:rPr>
              <a:t> Repetir el mismo proceso de cálculo de distancias y asignación</a:t>
            </a:r>
            <a:endParaRPr>
              <a:latin typeface="DM Sans"/>
              <a:ea typeface="DM Sans"/>
              <a:cs typeface="DM Sans"/>
              <a:sym typeface="DM Sans"/>
            </a:endParaRPr>
          </a:p>
        </p:txBody>
      </p:sp>
      <p:sp>
        <p:nvSpPr>
          <p:cNvPr id="748" name="Google Shape;748;p101"/>
          <p:cNvSpPr txBox="1"/>
          <p:nvPr/>
        </p:nvSpPr>
        <p:spPr>
          <a:xfrm>
            <a:off x="5547575" y="2204400"/>
            <a:ext cx="31818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latin typeface="DM Sans"/>
                <a:ea typeface="DM Sans"/>
                <a:cs typeface="DM Sans"/>
                <a:sym typeface="DM Sans"/>
              </a:rPr>
              <a:t>Paso 8:</a:t>
            </a:r>
            <a:r>
              <a:rPr lang="es">
                <a:latin typeface="DM Sans"/>
                <a:ea typeface="DM Sans"/>
                <a:cs typeface="DM Sans"/>
                <a:sym typeface="DM Sans"/>
              </a:rPr>
              <a:t> Se puede revisar que tan bien quedo el algoritmo con lo que se conoce como la Variación total de clusters </a:t>
            </a:r>
            <a:endParaRPr>
              <a:latin typeface="DM Sans"/>
              <a:ea typeface="DM Sans"/>
              <a:cs typeface="DM Sans"/>
              <a:sym typeface="DM Sans"/>
            </a:endParaRPr>
          </a:p>
        </p:txBody>
      </p:sp>
      <p:pic>
        <p:nvPicPr>
          <p:cNvPr id="749" name="Google Shape;749;p101"/>
          <p:cNvPicPr preferRelativeResize="0"/>
          <p:nvPr/>
        </p:nvPicPr>
        <p:blipFill>
          <a:blip r:embed="rId4">
            <a:alphaModFix/>
          </a:blip>
          <a:stretch>
            <a:fillRect/>
          </a:stretch>
        </p:blipFill>
        <p:spPr>
          <a:xfrm>
            <a:off x="406625" y="1162400"/>
            <a:ext cx="5081350" cy="924950"/>
          </a:xfrm>
          <a:prstGeom prst="rect">
            <a:avLst/>
          </a:prstGeom>
          <a:noFill/>
          <a:ln>
            <a:noFill/>
          </a:ln>
        </p:spPr>
      </p:pic>
      <p:pic>
        <p:nvPicPr>
          <p:cNvPr id="750" name="Google Shape;750;p101"/>
          <p:cNvPicPr preferRelativeResize="0"/>
          <p:nvPr/>
        </p:nvPicPr>
        <p:blipFill>
          <a:blip r:embed="rId5">
            <a:alphaModFix/>
          </a:blip>
          <a:stretch>
            <a:fillRect/>
          </a:stretch>
        </p:blipFill>
        <p:spPr>
          <a:xfrm>
            <a:off x="435325" y="2153850"/>
            <a:ext cx="5023925" cy="2279200"/>
          </a:xfrm>
          <a:prstGeom prst="rect">
            <a:avLst/>
          </a:prstGeom>
          <a:noFill/>
          <a:ln>
            <a:noFill/>
          </a:ln>
        </p:spPr>
      </p:pic>
      <p:sp>
        <p:nvSpPr>
          <p:cNvPr id="751" name="Google Shape;751;p101"/>
          <p:cNvSpPr txBox="1"/>
          <p:nvPr/>
        </p:nvSpPr>
        <p:spPr>
          <a:xfrm>
            <a:off x="5547575" y="3366250"/>
            <a:ext cx="2849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rgbClr val="FF0000"/>
                </a:solidFill>
                <a:latin typeface="DM Sans"/>
                <a:ea typeface="DM Sans"/>
                <a:cs typeface="DM Sans"/>
                <a:sym typeface="DM Sans"/>
              </a:rPr>
              <a:t>De lo anterior se puede deducir que la elección inicial de los centroides es importante</a:t>
            </a:r>
            <a:endParaRPr>
              <a:solidFill>
                <a:srgbClr val="FF0000"/>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755"/>
        <p:cNvGrpSpPr/>
        <p:nvPr/>
      </p:nvGrpSpPr>
      <p:grpSpPr>
        <a:xfrm>
          <a:off x="0" y="0"/>
          <a:ext cx="0" cy="0"/>
          <a:chOff x="0" y="0"/>
          <a:chExt cx="0" cy="0"/>
        </a:xfrm>
      </p:grpSpPr>
      <p:sp>
        <p:nvSpPr>
          <p:cNvPr id="756" name="Google Shape;756;p102"/>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200" b="1">
                <a:solidFill>
                  <a:schemeClr val="dk1"/>
                </a:solidFill>
                <a:latin typeface="DM Sans"/>
                <a:ea typeface="DM Sans"/>
                <a:cs typeface="DM Sans"/>
                <a:sym typeface="DM Sans"/>
              </a:rPr>
              <a:t>K means</a:t>
            </a:r>
            <a:endParaRPr sz="3700" b="1">
              <a:solidFill>
                <a:schemeClr val="dk1"/>
              </a:solidFill>
              <a:latin typeface="DM Sans"/>
              <a:ea typeface="DM Sans"/>
              <a:cs typeface="DM Sans"/>
              <a:sym typeface="DM Sans"/>
            </a:endParaRPr>
          </a:p>
        </p:txBody>
      </p:sp>
      <p:sp>
        <p:nvSpPr>
          <p:cNvPr id="757" name="Google Shape;757;p102"/>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58" name="Google Shape;758;p102"/>
          <p:cNvPicPr preferRelativeResize="0"/>
          <p:nvPr/>
        </p:nvPicPr>
        <p:blipFill>
          <a:blip r:embed="rId3">
            <a:alphaModFix/>
          </a:blip>
          <a:stretch>
            <a:fillRect/>
          </a:stretch>
        </p:blipFill>
        <p:spPr>
          <a:xfrm>
            <a:off x="7571500" y="468000"/>
            <a:ext cx="1042950" cy="1042950"/>
          </a:xfrm>
          <a:prstGeom prst="rect">
            <a:avLst/>
          </a:prstGeom>
          <a:noFill/>
          <a:ln>
            <a:noFill/>
          </a:ln>
        </p:spPr>
      </p:pic>
      <p:sp>
        <p:nvSpPr>
          <p:cNvPr id="759" name="Google Shape;759;p102"/>
          <p:cNvSpPr txBox="1"/>
          <p:nvPr/>
        </p:nvSpPr>
        <p:spPr>
          <a:xfrm>
            <a:off x="5843100" y="1641000"/>
            <a:ext cx="2724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latin typeface="DM Sans"/>
                <a:ea typeface="DM Sans"/>
                <a:cs typeface="DM Sans"/>
                <a:sym typeface="DM Sans"/>
              </a:rPr>
              <a:t>Paso 9:</a:t>
            </a:r>
            <a:r>
              <a:rPr lang="es">
                <a:latin typeface="DM Sans"/>
                <a:ea typeface="DM Sans"/>
                <a:cs typeface="DM Sans"/>
                <a:sym typeface="DM Sans"/>
              </a:rPr>
              <a:t> La selección de puntos se puede cambiar </a:t>
            </a:r>
            <a:endParaRPr>
              <a:latin typeface="DM Sans"/>
              <a:ea typeface="DM Sans"/>
              <a:cs typeface="DM Sans"/>
              <a:sym typeface="DM Sans"/>
            </a:endParaRPr>
          </a:p>
        </p:txBody>
      </p:sp>
      <p:sp>
        <p:nvSpPr>
          <p:cNvPr id="760" name="Google Shape;760;p102"/>
          <p:cNvSpPr txBox="1"/>
          <p:nvPr/>
        </p:nvSpPr>
        <p:spPr>
          <a:xfrm>
            <a:off x="5782100" y="2860750"/>
            <a:ext cx="28323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latin typeface="DM Sans"/>
                <a:ea typeface="DM Sans"/>
                <a:cs typeface="DM Sans"/>
                <a:sym typeface="DM Sans"/>
              </a:rPr>
              <a:t>Paso 10:</a:t>
            </a:r>
            <a:r>
              <a:rPr lang="es">
                <a:latin typeface="DM Sans"/>
                <a:ea typeface="DM Sans"/>
                <a:cs typeface="DM Sans"/>
                <a:sym typeface="DM Sans"/>
              </a:rPr>
              <a:t> El proceso se repite iterativamente varias veces hasta lograr convergencia </a:t>
            </a:r>
            <a:endParaRPr>
              <a:latin typeface="DM Sans"/>
              <a:ea typeface="DM Sans"/>
              <a:cs typeface="DM Sans"/>
              <a:sym typeface="DM Sans"/>
            </a:endParaRPr>
          </a:p>
        </p:txBody>
      </p:sp>
      <p:pic>
        <p:nvPicPr>
          <p:cNvPr id="761" name="Google Shape;761;p102"/>
          <p:cNvPicPr preferRelativeResize="0"/>
          <p:nvPr/>
        </p:nvPicPr>
        <p:blipFill>
          <a:blip r:embed="rId4">
            <a:alphaModFix/>
          </a:blip>
          <a:stretch>
            <a:fillRect/>
          </a:stretch>
        </p:blipFill>
        <p:spPr>
          <a:xfrm>
            <a:off x="475199" y="1402500"/>
            <a:ext cx="5306899" cy="727650"/>
          </a:xfrm>
          <a:prstGeom prst="rect">
            <a:avLst/>
          </a:prstGeom>
          <a:noFill/>
          <a:ln>
            <a:noFill/>
          </a:ln>
        </p:spPr>
      </p:pic>
      <p:pic>
        <p:nvPicPr>
          <p:cNvPr id="762" name="Google Shape;762;p102"/>
          <p:cNvPicPr preferRelativeResize="0"/>
          <p:nvPr/>
        </p:nvPicPr>
        <p:blipFill>
          <a:blip r:embed="rId5">
            <a:alphaModFix/>
          </a:blip>
          <a:stretch>
            <a:fillRect/>
          </a:stretch>
        </p:blipFill>
        <p:spPr>
          <a:xfrm>
            <a:off x="475200" y="2298575"/>
            <a:ext cx="5306899" cy="1955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766"/>
        <p:cNvGrpSpPr/>
        <p:nvPr/>
      </p:nvGrpSpPr>
      <p:grpSpPr>
        <a:xfrm>
          <a:off x="0" y="0"/>
          <a:ext cx="0" cy="0"/>
          <a:chOff x="0" y="0"/>
          <a:chExt cx="0" cy="0"/>
        </a:xfrm>
      </p:grpSpPr>
      <p:sp>
        <p:nvSpPr>
          <p:cNvPr id="767" name="Google Shape;767;p103"/>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200" b="1">
                <a:solidFill>
                  <a:schemeClr val="dk1"/>
                </a:solidFill>
                <a:latin typeface="DM Sans"/>
                <a:ea typeface="DM Sans"/>
                <a:cs typeface="DM Sans"/>
                <a:sym typeface="DM Sans"/>
              </a:rPr>
              <a:t>K means</a:t>
            </a:r>
            <a:endParaRPr sz="3700" b="1">
              <a:solidFill>
                <a:schemeClr val="dk1"/>
              </a:solidFill>
              <a:latin typeface="DM Sans"/>
              <a:ea typeface="DM Sans"/>
              <a:cs typeface="DM Sans"/>
              <a:sym typeface="DM Sans"/>
            </a:endParaRPr>
          </a:p>
        </p:txBody>
      </p:sp>
      <p:sp>
        <p:nvSpPr>
          <p:cNvPr id="768" name="Google Shape;768;p103"/>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69" name="Google Shape;769;p103"/>
          <p:cNvPicPr preferRelativeResize="0"/>
          <p:nvPr/>
        </p:nvPicPr>
        <p:blipFill>
          <a:blip r:embed="rId3">
            <a:alphaModFix/>
          </a:blip>
          <a:stretch>
            <a:fillRect/>
          </a:stretch>
        </p:blipFill>
        <p:spPr>
          <a:xfrm>
            <a:off x="7571500" y="468000"/>
            <a:ext cx="1042950" cy="1042950"/>
          </a:xfrm>
          <a:prstGeom prst="rect">
            <a:avLst/>
          </a:prstGeom>
          <a:noFill/>
          <a:ln>
            <a:noFill/>
          </a:ln>
        </p:spPr>
      </p:pic>
      <p:pic>
        <p:nvPicPr>
          <p:cNvPr id="770" name="Google Shape;770;p103"/>
          <p:cNvPicPr preferRelativeResize="0"/>
          <p:nvPr/>
        </p:nvPicPr>
        <p:blipFill>
          <a:blip r:embed="rId4">
            <a:alphaModFix/>
          </a:blip>
          <a:stretch>
            <a:fillRect/>
          </a:stretch>
        </p:blipFill>
        <p:spPr>
          <a:xfrm>
            <a:off x="1342575" y="1417025"/>
            <a:ext cx="6228925" cy="2034075"/>
          </a:xfrm>
          <a:prstGeom prst="rect">
            <a:avLst/>
          </a:prstGeom>
          <a:noFill/>
          <a:ln>
            <a:noFill/>
          </a:ln>
        </p:spPr>
      </p:pic>
      <p:sp>
        <p:nvSpPr>
          <p:cNvPr id="771" name="Google Shape;771;p103"/>
          <p:cNvSpPr txBox="1"/>
          <p:nvPr/>
        </p:nvSpPr>
        <p:spPr>
          <a:xfrm>
            <a:off x="1832000" y="3556425"/>
            <a:ext cx="5695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Si repetimos el proceso podemos identificar cuál metodología funciona mejor </a:t>
            </a:r>
            <a:r>
              <a:rPr lang="es" b="1">
                <a:latin typeface="DM Sans"/>
                <a:ea typeface="DM Sans"/>
                <a:cs typeface="DM Sans"/>
                <a:sym typeface="DM Sans"/>
              </a:rPr>
              <a:t>(Esto puede ser mucho mayor que 3 veces)</a:t>
            </a:r>
            <a:endParaRPr b="1">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775"/>
        <p:cNvGrpSpPr/>
        <p:nvPr/>
      </p:nvGrpSpPr>
      <p:grpSpPr>
        <a:xfrm>
          <a:off x="0" y="0"/>
          <a:ext cx="0" cy="0"/>
          <a:chOff x="0" y="0"/>
          <a:chExt cx="0" cy="0"/>
        </a:xfrm>
      </p:grpSpPr>
      <p:sp>
        <p:nvSpPr>
          <p:cNvPr id="776" name="Google Shape;776;p104"/>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200" b="1">
                <a:solidFill>
                  <a:schemeClr val="dk1"/>
                </a:solidFill>
                <a:latin typeface="DM Sans"/>
                <a:ea typeface="DM Sans"/>
                <a:cs typeface="DM Sans"/>
                <a:sym typeface="DM Sans"/>
              </a:rPr>
              <a:t>K means - Selección valor óptimo K</a:t>
            </a:r>
            <a:endParaRPr sz="3700" b="1">
              <a:solidFill>
                <a:schemeClr val="dk1"/>
              </a:solidFill>
              <a:latin typeface="DM Sans"/>
              <a:ea typeface="DM Sans"/>
              <a:cs typeface="DM Sans"/>
              <a:sym typeface="DM Sans"/>
            </a:endParaRPr>
          </a:p>
        </p:txBody>
      </p:sp>
      <p:sp>
        <p:nvSpPr>
          <p:cNvPr id="777" name="Google Shape;777;p104"/>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78" name="Google Shape;778;p104"/>
          <p:cNvPicPr preferRelativeResize="0"/>
          <p:nvPr/>
        </p:nvPicPr>
        <p:blipFill>
          <a:blip r:embed="rId3">
            <a:alphaModFix/>
          </a:blip>
          <a:stretch>
            <a:fillRect/>
          </a:stretch>
        </p:blipFill>
        <p:spPr>
          <a:xfrm>
            <a:off x="7571500" y="468000"/>
            <a:ext cx="1042950" cy="1042950"/>
          </a:xfrm>
          <a:prstGeom prst="rect">
            <a:avLst/>
          </a:prstGeom>
          <a:noFill/>
          <a:ln>
            <a:noFill/>
          </a:ln>
        </p:spPr>
      </p:pic>
      <p:pic>
        <p:nvPicPr>
          <p:cNvPr id="779" name="Google Shape;779;p104"/>
          <p:cNvPicPr preferRelativeResize="0"/>
          <p:nvPr/>
        </p:nvPicPr>
        <p:blipFill>
          <a:blip r:embed="rId4">
            <a:alphaModFix/>
          </a:blip>
          <a:stretch>
            <a:fillRect/>
          </a:stretch>
        </p:blipFill>
        <p:spPr>
          <a:xfrm>
            <a:off x="718600" y="998725"/>
            <a:ext cx="3608800" cy="561244"/>
          </a:xfrm>
          <a:prstGeom prst="rect">
            <a:avLst/>
          </a:prstGeom>
          <a:noFill/>
          <a:ln>
            <a:noFill/>
          </a:ln>
        </p:spPr>
      </p:pic>
      <p:pic>
        <p:nvPicPr>
          <p:cNvPr id="780" name="Google Shape;780;p104"/>
          <p:cNvPicPr preferRelativeResize="0"/>
          <p:nvPr/>
        </p:nvPicPr>
        <p:blipFill>
          <a:blip r:embed="rId5">
            <a:alphaModFix/>
          </a:blip>
          <a:stretch>
            <a:fillRect/>
          </a:stretch>
        </p:blipFill>
        <p:spPr>
          <a:xfrm>
            <a:off x="959450" y="2980950"/>
            <a:ext cx="3236771" cy="1475750"/>
          </a:xfrm>
          <a:prstGeom prst="rect">
            <a:avLst/>
          </a:prstGeom>
          <a:noFill/>
          <a:ln>
            <a:noFill/>
          </a:ln>
        </p:spPr>
      </p:pic>
      <p:pic>
        <p:nvPicPr>
          <p:cNvPr id="781" name="Google Shape;781;p104"/>
          <p:cNvPicPr preferRelativeResize="0"/>
          <p:nvPr/>
        </p:nvPicPr>
        <p:blipFill>
          <a:blip r:embed="rId6">
            <a:alphaModFix/>
          </a:blip>
          <a:stretch>
            <a:fillRect/>
          </a:stretch>
        </p:blipFill>
        <p:spPr>
          <a:xfrm>
            <a:off x="904612" y="1608649"/>
            <a:ext cx="3236776" cy="1323617"/>
          </a:xfrm>
          <a:prstGeom prst="rect">
            <a:avLst/>
          </a:prstGeom>
          <a:noFill/>
          <a:ln>
            <a:noFill/>
          </a:ln>
        </p:spPr>
      </p:pic>
      <p:sp>
        <p:nvSpPr>
          <p:cNvPr id="782" name="Google Shape;782;p104"/>
          <p:cNvSpPr txBox="1"/>
          <p:nvPr/>
        </p:nvSpPr>
        <p:spPr>
          <a:xfrm>
            <a:off x="4521525" y="1107863"/>
            <a:ext cx="24474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700" b="1"/>
              <a:t>k=1</a:t>
            </a:r>
            <a:endParaRPr sz="1700" b="1"/>
          </a:p>
        </p:txBody>
      </p:sp>
      <p:sp>
        <p:nvSpPr>
          <p:cNvPr id="783" name="Google Shape;783;p104"/>
          <p:cNvSpPr txBox="1"/>
          <p:nvPr/>
        </p:nvSpPr>
        <p:spPr>
          <a:xfrm>
            <a:off x="4479750" y="2128988"/>
            <a:ext cx="24474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700" b="1"/>
              <a:t>k=2</a:t>
            </a:r>
            <a:endParaRPr sz="1700" b="1"/>
          </a:p>
        </p:txBody>
      </p:sp>
      <p:sp>
        <p:nvSpPr>
          <p:cNvPr id="784" name="Google Shape;784;p104"/>
          <p:cNvSpPr txBox="1"/>
          <p:nvPr/>
        </p:nvSpPr>
        <p:spPr>
          <a:xfrm>
            <a:off x="4479750" y="3368375"/>
            <a:ext cx="24474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700" b="1"/>
              <a:t>k=3</a:t>
            </a:r>
            <a:endParaRPr sz="1700" b="1"/>
          </a:p>
        </p:txBody>
      </p:sp>
      <p:sp>
        <p:nvSpPr>
          <p:cNvPr id="785" name="Google Shape;785;p104"/>
          <p:cNvSpPr txBox="1"/>
          <p:nvPr/>
        </p:nvSpPr>
        <p:spPr>
          <a:xfrm>
            <a:off x="5153950" y="2144050"/>
            <a:ext cx="32367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El objetivo es ir iterando el valor de K de tal manera que se identifique el valor de K que minimice la variación total</a:t>
            </a:r>
            <a:endParaRPr>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789"/>
        <p:cNvGrpSpPr/>
        <p:nvPr/>
      </p:nvGrpSpPr>
      <p:grpSpPr>
        <a:xfrm>
          <a:off x="0" y="0"/>
          <a:ext cx="0" cy="0"/>
          <a:chOff x="0" y="0"/>
          <a:chExt cx="0" cy="0"/>
        </a:xfrm>
      </p:grpSpPr>
      <p:sp>
        <p:nvSpPr>
          <p:cNvPr id="790" name="Google Shape;790;p105"/>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200" b="1">
                <a:solidFill>
                  <a:schemeClr val="dk1"/>
                </a:solidFill>
                <a:latin typeface="DM Sans"/>
                <a:ea typeface="DM Sans"/>
                <a:cs typeface="DM Sans"/>
                <a:sym typeface="DM Sans"/>
              </a:rPr>
              <a:t>K means - Selección valor óptimo K</a:t>
            </a:r>
            <a:endParaRPr sz="3700" b="1">
              <a:solidFill>
                <a:schemeClr val="dk1"/>
              </a:solidFill>
              <a:latin typeface="DM Sans"/>
              <a:ea typeface="DM Sans"/>
              <a:cs typeface="DM Sans"/>
              <a:sym typeface="DM Sans"/>
            </a:endParaRPr>
          </a:p>
        </p:txBody>
      </p:sp>
      <p:sp>
        <p:nvSpPr>
          <p:cNvPr id="791" name="Google Shape;791;p105"/>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92" name="Google Shape;792;p105"/>
          <p:cNvPicPr preferRelativeResize="0"/>
          <p:nvPr/>
        </p:nvPicPr>
        <p:blipFill>
          <a:blip r:embed="rId3">
            <a:alphaModFix/>
          </a:blip>
          <a:stretch>
            <a:fillRect/>
          </a:stretch>
        </p:blipFill>
        <p:spPr>
          <a:xfrm>
            <a:off x="7571500" y="468000"/>
            <a:ext cx="1042950" cy="1042950"/>
          </a:xfrm>
          <a:prstGeom prst="rect">
            <a:avLst/>
          </a:prstGeom>
          <a:noFill/>
          <a:ln>
            <a:noFill/>
          </a:ln>
        </p:spPr>
      </p:pic>
      <p:pic>
        <p:nvPicPr>
          <p:cNvPr id="793" name="Google Shape;793;p105"/>
          <p:cNvPicPr preferRelativeResize="0"/>
          <p:nvPr/>
        </p:nvPicPr>
        <p:blipFill>
          <a:blip r:embed="rId4">
            <a:alphaModFix/>
          </a:blip>
          <a:stretch>
            <a:fillRect/>
          </a:stretch>
        </p:blipFill>
        <p:spPr>
          <a:xfrm>
            <a:off x="855900" y="973038"/>
            <a:ext cx="4231678" cy="1920325"/>
          </a:xfrm>
          <a:prstGeom prst="rect">
            <a:avLst/>
          </a:prstGeom>
          <a:noFill/>
          <a:ln>
            <a:noFill/>
          </a:ln>
        </p:spPr>
      </p:pic>
      <p:sp>
        <p:nvSpPr>
          <p:cNvPr id="794" name="Google Shape;794;p105"/>
          <p:cNvSpPr txBox="1"/>
          <p:nvPr/>
        </p:nvSpPr>
        <p:spPr>
          <a:xfrm>
            <a:off x="5225175" y="1302150"/>
            <a:ext cx="33108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Cada vez que se agrega un cluster la variación total se hace menor hasta el punto que tendremos un grupo para cada individuo y no habrá variation total</a:t>
            </a:r>
            <a:endParaRPr>
              <a:latin typeface="DM Sans"/>
              <a:ea typeface="DM Sans"/>
              <a:cs typeface="DM Sans"/>
              <a:sym typeface="DM Sans"/>
            </a:endParaRPr>
          </a:p>
        </p:txBody>
      </p:sp>
      <p:pic>
        <p:nvPicPr>
          <p:cNvPr id="795" name="Google Shape;795;p105"/>
          <p:cNvPicPr preferRelativeResize="0"/>
          <p:nvPr/>
        </p:nvPicPr>
        <p:blipFill>
          <a:blip r:embed="rId5">
            <a:alphaModFix/>
          </a:blip>
          <a:stretch>
            <a:fillRect/>
          </a:stretch>
        </p:blipFill>
        <p:spPr>
          <a:xfrm>
            <a:off x="4864225" y="2506938"/>
            <a:ext cx="3127550" cy="1993725"/>
          </a:xfrm>
          <a:prstGeom prst="rect">
            <a:avLst/>
          </a:prstGeom>
          <a:noFill/>
          <a:ln>
            <a:noFill/>
          </a:ln>
        </p:spPr>
      </p:pic>
      <p:sp>
        <p:nvSpPr>
          <p:cNvPr id="796" name="Google Shape;796;p105"/>
          <p:cNvSpPr txBox="1"/>
          <p:nvPr/>
        </p:nvSpPr>
        <p:spPr>
          <a:xfrm>
            <a:off x="1675450" y="3230650"/>
            <a:ext cx="3068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latin typeface="DM Sans"/>
                <a:ea typeface="DM Sans"/>
                <a:cs typeface="DM Sans"/>
                <a:sym typeface="DM Sans"/>
              </a:rPr>
              <a:t>Elbow Method (Método del Codo)</a:t>
            </a:r>
            <a:endParaRPr b="1">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800"/>
        <p:cNvGrpSpPr/>
        <p:nvPr/>
      </p:nvGrpSpPr>
      <p:grpSpPr>
        <a:xfrm>
          <a:off x="0" y="0"/>
          <a:ext cx="0" cy="0"/>
          <a:chOff x="0" y="0"/>
          <a:chExt cx="0" cy="0"/>
        </a:xfrm>
      </p:grpSpPr>
      <p:sp>
        <p:nvSpPr>
          <p:cNvPr id="801" name="Google Shape;801;p106"/>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3500" b="1" i="0" u="none" strike="noStrike" cap="none" dirty="0" smtClean="0">
                <a:solidFill>
                  <a:srgbClr val="0070C0"/>
                </a:solidFill>
                <a:latin typeface="DM Sans"/>
                <a:ea typeface="DM Sans"/>
                <a:cs typeface="DM Sans"/>
                <a:sym typeface="DM Sans"/>
              </a:rPr>
              <a:t>Ejemplo</a:t>
            </a:r>
            <a:endParaRPr sz="3500" b="1" i="0" u="none" strike="noStrike" cap="none" dirty="0">
              <a:solidFill>
                <a:srgbClr val="0070C0"/>
              </a:solidFill>
              <a:latin typeface="DM Sans"/>
              <a:ea typeface="DM Sans"/>
              <a:cs typeface="DM Sans"/>
              <a:sym typeface="DM Sans"/>
            </a:endParaRPr>
          </a:p>
        </p:txBody>
      </p:sp>
      <p:sp>
        <p:nvSpPr>
          <p:cNvPr id="802" name="Google Shape;802;p106"/>
          <p:cNvSpPr txBox="1"/>
          <p:nvPr/>
        </p:nvSpPr>
        <p:spPr>
          <a:xfrm>
            <a:off x="594775" y="1595800"/>
            <a:ext cx="7169400" cy="1723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Dentro de la carpeta de clase exploraremos el notebooks “K - Means - CoderHouse (Ejemplo 1).ipynb” con el fin de comprender el funcionamiento del algoritmo K means</a:t>
            </a:r>
            <a:endParaRPr sz="2500" i="0" u="none" strike="noStrike" cap="none">
              <a:solidFill>
                <a:srgbClr val="B7B7B7"/>
              </a:solidFill>
              <a:latin typeface="Helvetica Neue"/>
              <a:ea typeface="Helvetica Neue"/>
              <a:cs typeface="Helvetica Neue"/>
              <a:sym typeface="Helvetica Neue"/>
            </a:endParaRPr>
          </a:p>
        </p:txBody>
      </p:sp>
      <p:grpSp>
        <p:nvGrpSpPr>
          <p:cNvPr id="803" name="Google Shape;803;p106"/>
          <p:cNvGrpSpPr/>
          <p:nvPr/>
        </p:nvGrpSpPr>
        <p:grpSpPr>
          <a:xfrm>
            <a:off x="473351" y="619523"/>
            <a:ext cx="738900" cy="738900"/>
            <a:chOff x="473351" y="619523"/>
            <a:chExt cx="738900" cy="738900"/>
          </a:xfrm>
        </p:grpSpPr>
        <p:sp>
          <p:nvSpPr>
            <p:cNvPr id="804" name="Google Shape;804;p106"/>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05" name="Google Shape;805;p106"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809"/>
        <p:cNvGrpSpPr/>
        <p:nvPr/>
      </p:nvGrpSpPr>
      <p:grpSpPr>
        <a:xfrm>
          <a:off x="0" y="0"/>
          <a:ext cx="0" cy="0"/>
          <a:chOff x="0" y="0"/>
          <a:chExt cx="0" cy="0"/>
        </a:xfrm>
      </p:grpSpPr>
      <p:sp>
        <p:nvSpPr>
          <p:cNvPr id="810" name="Google Shape;810;p107"/>
          <p:cNvSpPr txBox="1"/>
          <p:nvPr/>
        </p:nvSpPr>
        <p:spPr>
          <a:xfrm>
            <a:off x="1404863"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dirty="0">
                <a:solidFill>
                  <a:srgbClr val="0070C0"/>
                </a:solidFill>
                <a:latin typeface="DM Sans"/>
                <a:ea typeface="DM Sans"/>
                <a:cs typeface="DM Sans"/>
                <a:sym typeface="DM Sans"/>
              </a:rPr>
              <a:t>DBSCAN</a:t>
            </a:r>
            <a:endParaRPr sz="4000" b="1" i="0" u="none" strike="noStrike" cap="none" dirty="0">
              <a:solidFill>
                <a:srgbClr val="0070C0"/>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814"/>
        <p:cNvGrpSpPr/>
        <p:nvPr/>
      </p:nvGrpSpPr>
      <p:grpSpPr>
        <a:xfrm>
          <a:off x="0" y="0"/>
          <a:ext cx="0" cy="0"/>
          <a:chOff x="0" y="0"/>
          <a:chExt cx="0" cy="0"/>
        </a:xfrm>
      </p:grpSpPr>
      <p:grpSp>
        <p:nvGrpSpPr>
          <p:cNvPr id="815" name="Google Shape;815;p108"/>
          <p:cNvGrpSpPr/>
          <p:nvPr/>
        </p:nvGrpSpPr>
        <p:grpSpPr>
          <a:xfrm>
            <a:off x="473370" y="619431"/>
            <a:ext cx="738905" cy="738905"/>
            <a:chOff x="575612" y="1950748"/>
            <a:chExt cx="431100" cy="431100"/>
          </a:xfrm>
        </p:grpSpPr>
        <p:sp>
          <p:nvSpPr>
            <p:cNvPr id="816" name="Google Shape;816;p108"/>
            <p:cNvSpPr/>
            <p:nvPr/>
          </p:nvSpPr>
          <p:spPr>
            <a:xfrm>
              <a:off x="575612" y="1950748"/>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7" name="Google Shape;817;p108"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818" name="Google Shape;818;p108"/>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dirty="0">
                <a:solidFill>
                  <a:srgbClr val="0070C0"/>
                </a:solidFill>
                <a:latin typeface="DM Sans"/>
                <a:ea typeface="DM Sans"/>
                <a:cs typeface="DM Sans"/>
                <a:sym typeface="DM Sans"/>
              </a:rPr>
              <a:t>Para pensar</a:t>
            </a:r>
            <a:endParaRPr sz="3500" b="1" dirty="0">
              <a:solidFill>
                <a:srgbClr val="0070C0"/>
              </a:solidFill>
              <a:latin typeface="DM Sans"/>
              <a:ea typeface="DM Sans"/>
              <a:cs typeface="DM Sans"/>
              <a:sym typeface="DM Sans"/>
            </a:endParaRPr>
          </a:p>
        </p:txBody>
      </p:sp>
      <p:sp>
        <p:nvSpPr>
          <p:cNvPr id="819" name="Google Shape;819;p108"/>
          <p:cNvSpPr txBox="1"/>
          <p:nvPr/>
        </p:nvSpPr>
        <p:spPr>
          <a:xfrm>
            <a:off x="501450" y="1324950"/>
            <a:ext cx="81411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500">
                <a:solidFill>
                  <a:srgbClr val="B7B7B7"/>
                </a:solidFill>
                <a:latin typeface="DM Sans"/>
                <a:ea typeface="DM Sans"/>
                <a:cs typeface="DM Sans"/>
                <a:sym typeface="DM Sans"/>
              </a:rPr>
              <a:t>¿Alguna vez han escuchado de algoritmos de agrupación basados en Densidad de puntos? ¿Conocen el algoritmo DBSCAN y HDBSCAN?</a:t>
            </a:r>
            <a:endParaRPr sz="2500" b="1">
              <a:solidFill>
                <a:srgbClr val="B7B7B7"/>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651"/>
        <p:cNvGrpSpPr/>
        <p:nvPr/>
      </p:nvGrpSpPr>
      <p:grpSpPr>
        <a:xfrm>
          <a:off x="0" y="0"/>
          <a:ext cx="0" cy="0"/>
          <a:chOff x="0" y="0"/>
          <a:chExt cx="0" cy="0"/>
        </a:xfrm>
      </p:grpSpPr>
      <p:sp>
        <p:nvSpPr>
          <p:cNvPr id="652" name="Google Shape;652;p91"/>
          <p:cNvSpPr txBox="1"/>
          <p:nvPr/>
        </p:nvSpPr>
        <p:spPr>
          <a:xfrm>
            <a:off x="1022175" y="2202300"/>
            <a:ext cx="69933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dirty="0">
                <a:solidFill>
                  <a:srgbClr val="0070C0"/>
                </a:solidFill>
                <a:latin typeface="DM Sans"/>
                <a:ea typeface="DM Sans"/>
                <a:cs typeface="DM Sans"/>
                <a:sym typeface="DM Sans"/>
              </a:rPr>
              <a:t>K means</a:t>
            </a:r>
            <a:endParaRPr sz="4000" b="1" i="0" u="none" strike="noStrike" cap="none" dirty="0">
              <a:solidFill>
                <a:srgbClr val="0070C0"/>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824"/>
        <p:cNvGrpSpPr/>
        <p:nvPr/>
      </p:nvGrpSpPr>
      <p:grpSpPr>
        <a:xfrm>
          <a:off x="0" y="0"/>
          <a:ext cx="0" cy="0"/>
          <a:chOff x="0" y="0"/>
          <a:chExt cx="0" cy="0"/>
        </a:xfrm>
      </p:grpSpPr>
      <p:sp>
        <p:nvSpPr>
          <p:cNvPr id="825" name="Google Shape;825;p109"/>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Problemas del K means</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829"/>
        <p:cNvGrpSpPr/>
        <p:nvPr/>
      </p:nvGrpSpPr>
      <p:grpSpPr>
        <a:xfrm>
          <a:off x="0" y="0"/>
          <a:ext cx="0" cy="0"/>
          <a:chOff x="0" y="0"/>
          <a:chExt cx="0" cy="0"/>
        </a:xfrm>
      </p:grpSpPr>
      <p:sp>
        <p:nvSpPr>
          <p:cNvPr id="830" name="Google Shape;830;p110"/>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200" b="1">
                <a:solidFill>
                  <a:schemeClr val="dk1"/>
                </a:solidFill>
                <a:latin typeface="DM Sans"/>
                <a:ea typeface="DM Sans"/>
                <a:cs typeface="DM Sans"/>
                <a:sym typeface="DM Sans"/>
              </a:rPr>
              <a:t>¿Para qué sirve?</a:t>
            </a:r>
            <a:endParaRPr sz="3200" b="1" i="0" u="none" strike="noStrike" cap="none">
              <a:solidFill>
                <a:schemeClr val="dk1"/>
              </a:solidFill>
              <a:latin typeface="DM Sans"/>
              <a:ea typeface="DM Sans"/>
              <a:cs typeface="DM Sans"/>
              <a:sym typeface="DM Sans"/>
            </a:endParaRPr>
          </a:p>
        </p:txBody>
      </p:sp>
      <p:sp>
        <p:nvSpPr>
          <p:cNvPr id="831" name="Google Shape;831;p110"/>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832" name="Google Shape;832;p110"/>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833" name="Google Shape;833;p110"/>
          <p:cNvPicPr preferRelativeResize="0"/>
          <p:nvPr/>
        </p:nvPicPr>
        <p:blipFill>
          <a:blip r:embed="rId3">
            <a:alphaModFix/>
          </a:blip>
          <a:stretch>
            <a:fillRect/>
          </a:stretch>
        </p:blipFill>
        <p:spPr>
          <a:xfrm>
            <a:off x="7571500" y="468000"/>
            <a:ext cx="1042950" cy="1042950"/>
          </a:xfrm>
          <a:prstGeom prst="rect">
            <a:avLst/>
          </a:prstGeom>
          <a:noFill/>
          <a:ln>
            <a:noFill/>
          </a:ln>
        </p:spPr>
      </p:pic>
      <p:sp>
        <p:nvSpPr>
          <p:cNvPr id="834" name="Google Shape;834;p110"/>
          <p:cNvSpPr txBox="1"/>
          <p:nvPr/>
        </p:nvSpPr>
        <p:spPr>
          <a:xfrm>
            <a:off x="3195815" y="1173352"/>
            <a:ext cx="5357700" cy="31014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s" sz="1700" i="0" u="none" strike="noStrike" cap="none">
                <a:solidFill>
                  <a:srgbClr val="000000"/>
                </a:solidFill>
                <a:latin typeface="DM Sans"/>
                <a:ea typeface="DM Sans"/>
                <a:cs typeface="DM Sans"/>
                <a:sym typeface="DM Sans"/>
              </a:rPr>
              <a:t>Puede pasar a veces que</a:t>
            </a:r>
            <a:r>
              <a:rPr lang="es" sz="1700" b="1" i="0" u="none" strike="noStrike" cap="none">
                <a:solidFill>
                  <a:srgbClr val="000000"/>
                </a:solidFill>
                <a:latin typeface="DM Sans"/>
                <a:ea typeface="DM Sans"/>
                <a:cs typeface="DM Sans"/>
                <a:sym typeface="DM Sans"/>
              </a:rPr>
              <a:t> si no se escalan/normalizan</a:t>
            </a:r>
            <a:r>
              <a:rPr lang="es" sz="1700" i="0" u="none" strike="noStrike" cap="none">
                <a:solidFill>
                  <a:srgbClr val="000000"/>
                </a:solidFill>
                <a:latin typeface="DM Sans"/>
                <a:ea typeface="DM Sans"/>
                <a:cs typeface="DM Sans"/>
                <a:sym typeface="DM Sans"/>
              </a:rPr>
              <a:t> los datos, no anda nada bien porque asume que los datos son “esféricos”.</a:t>
            </a:r>
            <a:endParaRPr sz="1300">
              <a:latin typeface="DM Sans"/>
              <a:ea typeface="DM Sans"/>
              <a:cs typeface="DM Sans"/>
              <a:sym typeface="DM Sans"/>
            </a:endParaRPr>
          </a:p>
          <a:p>
            <a:pPr marL="0" marR="0" lvl="0" indent="0" algn="just" rtl="0">
              <a:lnSpc>
                <a:spcPct val="150000"/>
              </a:lnSpc>
              <a:spcBef>
                <a:spcPts val="0"/>
              </a:spcBef>
              <a:spcAft>
                <a:spcPts val="0"/>
              </a:spcAft>
              <a:buNone/>
            </a:pPr>
            <a:endParaRPr sz="1700" i="0" u="none" strike="noStrike" cap="none">
              <a:solidFill>
                <a:srgbClr val="000000"/>
              </a:solidFill>
              <a:latin typeface="DM Sans"/>
              <a:ea typeface="DM Sans"/>
              <a:cs typeface="DM Sans"/>
              <a:sym typeface="DM Sans"/>
            </a:endParaRPr>
          </a:p>
          <a:p>
            <a:pPr marL="0" marR="0" lvl="0" indent="0" algn="l" rtl="0">
              <a:lnSpc>
                <a:spcPct val="150000"/>
              </a:lnSpc>
              <a:spcBef>
                <a:spcPts val="0"/>
              </a:spcBef>
              <a:spcAft>
                <a:spcPts val="0"/>
              </a:spcAft>
              <a:buNone/>
            </a:pPr>
            <a:endParaRPr sz="1700">
              <a:solidFill>
                <a:srgbClr val="000000"/>
              </a:solidFill>
              <a:latin typeface="DM Sans"/>
              <a:ea typeface="DM Sans"/>
              <a:cs typeface="DM Sans"/>
              <a:sym typeface="DM Sans"/>
            </a:endParaRPr>
          </a:p>
          <a:p>
            <a:pPr marL="0" marR="0" lvl="0" indent="0" algn="l" rtl="0">
              <a:lnSpc>
                <a:spcPct val="150000"/>
              </a:lnSpc>
              <a:spcBef>
                <a:spcPts val="0"/>
              </a:spcBef>
              <a:spcAft>
                <a:spcPts val="0"/>
              </a:spcAft>
              <a:buNone/>
            </a:pPr>
            <a:r>
              <a:rPr lang="es" sz="1700" i="0" u="none" strike="noStrike" cap="none">
                <a:solidFill>
                  <a:srgbClr val="000000"/>
                </a:solidFill>
                <a:latin typeface="DM Sans"/>
                <a:ea typeface="DM Sans"/>
                <a:cs typeface="DM Sans"/>
                <a:sym typeface="DM Sans"/>
              </a:rPr>
              <a:t>Como solución se suele utilizar algoritmos de </a:t>
            </a:r>
            <a:r>
              <a:rPr lang="es" sz="1700" i="0" u="none" strike="noStrike" cap="none">
                <a:solidFill>
                  <a:srgbClr val="000000"/>
                </a:solidFill>
                <a:highlight>
                  <a:srgbClr val="EA90FF"/>
                </a:highlight>
                <a:latin typeface="DM Sans"/>
                <a:ea typeface="DM Sans"/>
                <a:cs typeface="DM Sans"/>
                <a:sym typeface="DM Sans"/>
              </a:rPr>
              <a:t>clustering basado en densidades</a:t>
            </a:r>
            <a:r>
              <a:rPr lang="es" sz="1700" i="0" u="none" strike="noStrike" cap="none">
                <a:solidFill>
                  <a:srgbClr val="000000"/>
                </a:solidFill>
                <a:latin typeface="DM Sans"/>
                <a:ea typeface="DM Sans"/>
                <a:cs typeface="DM Sans"/>
                <a:sym typeface="DM Sans"/>
              </a:rPr>
              <a:t>, como el HDBSCAN o el DBSCAN</a:t>
            </a:r>
            <a:endParaRPr sz="1300">
              <a:latin typeface="DM Sans"/>
              <a:ea typeface="DM Sans"/>
              <a:cs typeface="DM Sans"/>
              <a:sym typeface="DM Sans"/>
            </a:endParaRPr>
          </a:p>
        </p:txBody>
      </p:sp>
      <p:pic>
        <p:nvPicPr>
          <p:cNvPr id="835" name="Google Shape;835;p110" descr="Gráfico de dispersión&#10;&#10;Descripción generada automáticamente"/>
          <p:cNvPicPr preferRelativeResize="0"/>
          <p:nvPr/>
        </p:nvPicPr>
        <p:blipFill rotWithShape="1">
          <a:blip r:embed="rId4">
            <a:alphaModFix/>
          </a:blip>
          <a:srcRect/>
          <a:stretch/>
        </p:blipFill>
        <p:spPr>
          <a:xfrm>
            <a:off x="534736" y="1095908"/>
            <a:ext cx="2661088" cy="343328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839"/>
        <p:cNvGrpSpPr/>
        <p:nvPr/>
      </p:nvGrpSpPr>
      <p:grpSpPr>
        <a:xfrm>
          <a:off x="0" y="0"/>
          <a:ext cx="0" cy="0"/>
          <a:chOff x="0" y="0"/>
          <a:chExt cx="0" cy="0"/>
        </a:xfrm>
      </p:grpSpPr>
      <p:sp>
        <p:nvSpPr>
          <p:cNvPr id="840" name="Google Shape;840;p111"/>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Definición</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844"/>
        <p:cNvGrpSpPr/>
        <p:nvPr/>
      </p:nvGrpSpPr>
      <p:grpSpPr>
        <a:xfrm>
          <a:off x="0" y="0"/>
          <a:ext cx="0" cy="0"/>
          <a:chOff x="0" y="0"/>
          <a:chExt cx="0" cy="0"/>
        </a:xfrm>
      </p:grpSpPr>
      <p:sp>
        <p:nvSpPr>
          <p:cNvPr id="845" name="Google Shape;845;p112"/>
          <p:cNvSpPr txBox="1"/>
          <p:nvPr/>
        </p:nvSpPr>
        <p:spPr>
          <a:xfrm>
            <a:off x="473350" y="468000"/>
            <a:ext cx="81411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500" b="1">
                <a:solidFill>
                  <a:schemeClr val="dk1"/>
                </a:solidFill>
                <a:latin typeface="DM Sans"/>
                <a:ea typeface="DM Sans"/>
                <a:cs typeface="DM Sans"/>
                <a:sym typeface="DM Sans"/>
              </a:rPr>
              <a:t>DBSCAN</a:t>
            </a:r>
            <a:endParaRPr sz="4000" b="1">
              <a:solidFill>
                <a:schemeClr val="dk1"/>
              </a:solidFill>
              <a:latin typeface="DM Sans"/>
              <a:ea typeface="DM Sans"/>
              <a:cs typeface="DM Sans"/>
              <a:sym typeface="DM Sans"/>
            </a:endParaRPr>
          </a:p>
        </p:txBody>
      </p:sp>
      <p:sp>
        <p:nvSpPr>
          <p:cNvPr id="846" name="Google Shape;846;p112"/>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847" name="Google Shape;847;p112"/>
          <p:cNvSpPr txBox="1"/>
          <p:nvPr/>
        </p:nvSpPr>
        <p:spPr>
          <a:xfrm>
            <a:off x="526850" y="1206000"/>
            <a:ext cx="4053000" cy="32940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chemeClr val="dk1"/>
              </a:buClr>
              <a:buSzPts val="1100"/>
              <a:buFont typeface="Arial"/>
              <a:buNone/>
            </a:pPr>
            <a:r>
              <a:rPr lang="es" sz="1600">
                <a:latin typeface="DM Sans"/>
                <a:ea typeface="DM Sans"/>
                <a:cs typeface="DM Sans"/>
                <a:sym typeface="DM Sans"/>
              </a:rPr>
              <a:t>DBSCAN significa Density Based Spatial Clustering of Application with Noise</a:t>
            </a:r>
            <a:endParaRPr sz="1600">
              <a:latin typeface="DM Sans"/>
              <a:ea typeface="DM Sans"/>
              <a:cs typeface="DM Sans"/>
              <a:sym typeface="DM Sans"/>
            </a:endParaRPr>
          </a:p>
          <a:p>
            <a:pPr marL="0" marR="0" lvl="0" indent="0" algn="just" rtl="0">
              <a:lnSpc>
                <a:spcPct val="150000"/>
              </a:lnSpc>
              <a:spcBef>
                <a:spcPts val="0"/>
              </a:spcBef>
              <a:spcAft>
                <a:spcPts val="0"/>
              </a:spcAft>
              <a:buNone/>
            </a:pPr>
            <a:r>
              <a:rPr lang="es" sz="1600">
                <a:latin typeface="DM Sans"/>
                <a:ea typeface="DM Sans"/>
                <a:cs typeface="DM Sans"/>
                <a:sym typeface="DM Sans"/>
              </a:rPr>
              <a:t>Fue propuesta por Martín Ester et al. en 1996. DBSCAN es un algoritmo de agrupamiento basado en la densidad que funciona asumiendo que los agrupamientos son regiones densas en el espacio separadas por regiones de menor densidad.</a:t>
            </a:r>
            <a:endParaRPr sz="1600">
              <a:latin typeface="DM Sans"/>
              <a:ea typeface="DM Sans"/>
              <a:cs typeface="DM Sans"/>
              <a:sym typeface="DM Sans"/>
            </a:endParaRPr>
          </a:p>
        </p:txBody>
      </p:sp>
      <p:pic>
        <p:nvPicPr>
          <p:cNvPr id="848" name="Google Shape;848;p112"/>
          <p:cNvPicPr preferRelativeResize="0"/>
          <p:nvPr/>
        </p:nvPicPr>
        <p:blipFill>
          <a:blip r:embed="rId3">
            <a:alphaModFix/>
          </a:blip>
          <a:stretch>
            <a:fillRect/>
          </a:stretch>
        </p:blipFill>
        <p:spPr>
          <a:xfrm>
            <a:off x="7546855" y="468000"/>
            <a:ext cx="1067593" cy="810200"/>
          </a:xfrm>
          <a:prstGeom prst="rect">
            <a:avLst/>
          </a:prstGeom>
          <a:noFill/>
          <a:ln>
            <a:noFill/>
          </a:ln>
        </p:spPr>
      </p:pic>
      <p:pic>
        <p:nvPicPr>
          <p:cNvPr id="849" name="Google Shape;849;p112"/>
          <p:cNvPicPr preferRelativeResize="0"/>
          <p:nvPr/>
        </p:nvPicPr>
        <p:blipFill>
          <a:blip r:embed="rId4">
            <a:alphaModFix/>
          </a:blip>
          <a:stretch>
            <a:fillRect/>
          </a:stretch>
        </p:blipFill>
        <p:spPr>
          <a:xfrm>
            <a:off x="4642450" y="1447350"/>
            <a:ext cx="3700599" cy="2398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853"/>
        <p:cNvGrpSpPr/>
        <p:nvPr/>
      </p:nvGrpSpPr>
      <p:grpSpPr>
        <a:xfrm>
          <a:off x="0" y="0"/>
          <a:ext cx="0" cy="0"/>
          <a:chOff x="0" y="0"/>
          <a:chExt cx="0" cy="0"/>
        </a:xfrm>
      </p:grpSpPr>
      <p:sp>
        <p:nvSpPr>
          <p:cNvPr id="854" name="Google Shape;854;p113"/>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Funcionamiento</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858"/>
        <p:cNvGrpSpPr/>
        <p:nvPr/>
      </p:nvGrpSpPr>
      <p:grpSpPr>
        <a:xfrm>
          <a:off x="0" y="0"/>
          <a:ext cx="0" cy="0"/>
          <a:chOff x="0" y="0"/>
          <a:chExt cx="0" cy="0"/>
        </a:xfrm>
      </p:grpSpPr>
      <p:sp>
        <p:nvSpPr>
          <p:cNvPr id="859" name="Google Shape;859;p114"/>
          <p:cNvSpPr txBox="1"/>
          <p:nvPr/>
        </p:nvSpPr>
        <p:spPr>
          <a:xfrm>
            <a:off x="473350" y="468000"/>
            <a:ext cx="81411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500" b="1">
                <a:solidFill>
                  <a:schemeClr val="dk1"/>
                </a:solidFill>
                <a:latin typeface="DM Sans"/>
                <a:ea typeface="DM Sans"/>
                <a:cs typeface="DM Sans"/>
                <a:sym typeface="DM Sans"/>
              </a:rPr>
              <a:t>Cómo funciona el DBSCAN</a:t>
            </a:r>
            <a:endParaRPr sz="4000" b="1">
              <a:solidFill>
                <a:schemeClr val="dk1"/>
              </a:solidFill>
              <a:latin typeface="DM Sans"/>
              <a:ea typeface="DM Sans"/>
              <a:cs typeface="DM Sans"/>
              <a:sym typeface="DM Sans"/>
            </a:endParaRPr>
          </a:p>
        </p:txBody>
      </p:sp>
      <p:sp>
        <p:nvSpPr>
          <p:cNvPr id="860" name="Google Shape;860;p114"/>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861" name="Google Shape;861;p114"/>
          <p:cNvSpPr txBox="1"/>
          <p:nvPr/>
        </p:nvSpPr>
        <p:spPr>
          <a:xfrm>
            <a:off x="526850" y="1206000"/>
            <a:ext cx="4157400" cy="32439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0"/>
              </a:spcAft>
              <a:buClr>
                <a:schemeClr val="dk1"/>
              </a:buClr>
              <a:buSzPts val="1100"/>
              <a:buFont typeface="Arial"/>
              <a:buNone/>
            </a:pPr>
            <a:r>
              <a:rPr lang="es" sz="1500">
                <a:solidFill>
                  <a:schemeClr val="dk1"/>
                </a:solidFill>
                <a:latin typeface="DM Sans"/>
                <a:ea typeface="DM Sans"/>
                <a:cs typeface="DM Sans"/>
                <a:sym typeface="DM Sans"/>
              </a:rPr>
              <a:t>Separa los clusters de alta densidad de los de baja densidad</a:t>
            </a:r>
            <a:endParaRPr sz="150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sz="1500" b="1">
                <a:solidFill>
                  <a:schemeClr val="dk1"/>
                </a:solidFill>
                <a:latin typeface="DM Sans"/>
                <a:ea typeface="DM Sans"/>
                <a:cs typeface="DM Sans"/>
                <a:sym typeface="DM Sans"/>
              </a:rPr>
              <a:t>Input: </a:t>
            </a:r>
            <a:r>
              <a:rPr lang="es" sz="1500">
                <a:solidFill>
                  <a:schemeClr val="dk1"/>
                </a:solidFill>
                <a:latin typeface="DM Sans"/>
                <a:ea typeface="DM Sans"/>
                <a:cs typeface="DM Sans"/>
                <a:sym typeface="DM Sans"/>
              </a:rPr>
              <a:t>Puntos, min_pts, eps</a:t>
            </a:r>
            <a:endParaRPr sz="150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sz="1500" b="1">
                <a:solidFill>
                  <a:schemeClr val="dk1"/>
                </a:solidFill>
                <a:latin typeface="DM Sans"/>
                <a:ea typeface="DM Sans"/>
                <a:cs typeface="DM Sans"/>
                <a:sym typeface="DM Sans"/>
              </a:rPr>
              <a:t>Output: </a:t>
            </a:r>
            <a:r>
              <a:rPr lang="es" sz="1500">
                <a:solidFill>
                  <a:schemeClr val="dk1"/>
                </a:solidFill>
                <a:latin typeface="DM Sans"/>
                <a:ea typeface="DM Sans"/>
                <a:cs typeface="DM Sans"/>
                <a:sym typeface="DM Sans"/>
              </a:rPr>
              <a:t>Clusters con densidad </a:t>
            </a:r>
            <a:endParaRPr sz="150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sz="1500">
                <a:solidFill>
                  <a:schemeClr val="dk1"/>
                </a:solidFill>
                <a:latin typeface="DM Sans"/>
                <a:ea typeface="DM Sans"/>
                <a:cs typeface="DM Sans"/>
                <a:sym typeface="DM Sans"/>
              </a:rPr>
              <a:t>Cada punto es:</a:t>
            </a:r>
            <a:endParaRPr sz="150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sz="1500" b="1">
                <a:solidFill>
                  <a:schemeClr val="dk1"/>
                </a:solidFill>
                <a:latin typeface="DM Sans"/>
                <a:ea typeface="DM Sans"/>
                <a:cs typeface="DM Sans"/>
                <a:sym typeface="DM Sans"/>
              </a:rPr>
              <a:t>Core point:</a:t>
            </a:r>
            <a:r>
              <a:rPr lang="es" sz="1500">
                <a:solidFill>
                  <a:schemeClr val="dk1"/>
                </a:solidFill>
                <a:latin typeface="DM Sans"/>
                <a:ea typeface="DM Sans"/>
                <a:cs typeface="DM Sans"/>
                <a:sym typeface="DM Sans"/>
              </a:rPr>
              <a:t>  tiene al menos min_pts en </a:t>
            </a:r>
            <a:endParaRPr sz="150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sz="1500">
                <a:solidFill>
                  <a:schemeClr val="dk1"/>
                </a:solidFill>
                <a:latin typeface="DM Sans"/>
                <a:ea typeface="DM Sans"/>
                <a:cs typeface="DM Sans"/>
                <a:sym typeface="DM Sans"/>
              </a:rPr>
              <a:t>su vecindario</a:t>
            </a:r>
            <a:endParaRPr sz="150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sz="1500" b="1">
                <a:solidFill>
                  <a:schemeClr val="dk1"/>
                </a:solidFill>
                <a:latin typeface="DM Sans"/>
                <a:ea typeface="DM Sans"/>
                <a:cs typeface="DM Sans"/>
                <a:sym typeface="DM Sans"/>
              </a:rPr>
              <a:t>Border point: </a:t>
            </a:r>
            <a:r>
              <a:rPr lang="es" sz="1500">
                <a:solidFill>
                  <a:schemeClr val="dk1"/>
                </a:solidFill>
                <a:latin typeface="DM Sans"/>
                <a:ea typeface="DM Sans"/>
                <a:cs typeface="DM Sans"/>
                <a:sym typeface="DM Sans"/>
              </a:rPr>
              <a:t>no es core pero tiene </a:t>
            </a:r>
            <a:endParaRPr sz="150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sz="1500">
                <a:solidFill>
                  <a:schemeClr val="dk1"/>
                </a:solidFill>
                <a:latin typeface="DM Sans"/>
                <a:ea typeface="DM Sans"/>
                <a:cs typeface="DM Sans"/>
                <a:sym typeface="DM Sans"/>
              </a:rPr>
              <a:t>al menos 1 core point en su vecin-</a:t>
            </a:r>
            <a:endParaRPr sz="150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sz="1500">
                <a:solidFill>
                  <a:schemeClr val="dk1"/>
                </a:solidFill>
                <a:latin typeface="DM Sans"/>
                <a:ea typeface="DM Sans"/>
                <a:cs typeface="DM Sans"/>
                <a:sym typeface="DM Sans"/>
              </a:rPr>
              <a:t>dario</a:t>
            </a:r>
            <a:endParaRPr sz="150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sz="1500" b="1">
                <a:solidFill>
                  <a:schemeClr val="dk1"/>
                </a:solidFill>
                <a:latin typeface="DM Sans"/>
                <a:ea typeface="DM Sans"/>
                <a:cs typeface="DM Sans"/>
                <a:sym typeface="DM Sans"/>
              </a:rPr>
              <a:t>Noise point: </a:t>
            </a:r>
            <a:r>
              <a:rPr lang="es" sz="1500">
                <a:solidFill>
                  <a:schemeClr val="dk1"/>
                </a:solidFill>
                <a:latin typeface="DM Sans"/>
                <a:ea typeface="DM Sans"/>
                <a:cs typeface="DM Sans"/>
                <a:sym typeface="DM Sans"/>
              </a:rPr>
              <a:t>No es core o border</a:t>
            </a:r>
            <a:endParaRPr sz="1300">
              <a:solidFill>
                <a:schemeClr val="dk1"/>
              </a:solidFill>
              <a:latin typeface="DM Sans"/>
              <a:ea typeface="DM Sans"/>
              <a:cs typeface="DM Sans"/>
              <a:sym typeface="DM Sans"/>
            </a:endParaRPr>
          </a:p>
        </p:txBody>
      </p:sp>
      <p:pic>
        <p:nvPicPr>
          <p:cNvPr id="862" name="Google Shape;862;p114"/>
          <p:cNvPicPr preferRelativeResize="0"/>
          <p:nvPr/>
        </p:nvPicPr>
        <p:blipFill>
          <a:blip r:embed="rId3">
            <a:alphaModFix/>
          </a:blip>
          <a:stretch>
            <a:fillRect/>
          </a:stretch>
        </p:blipFill>
        <p:spPr>
          <a:xfrm>
            <a:off x="7546855" y="468000"/>
            <a:ext cx="1067593" cy="810200"/>
          </a:xfrm>
          <a:prstGeom prst="rect">
            <a:avLst/>
          </a:prstGeom>
          <a:noFill/>
          <a:ln>
            <a:noFill/>
          </a:ln>
        </p:spPr>
      </p:pic>
      <p:pic>
        <p:nvPicPr>
          <p:cNvPr id="863" name="Google Shape;863;p114"/>
          <p:cNvPicPr preferRelativeResize="0"/>
          <p:nvPr/>
        </p:nvPicPr>
        <p:blipFill>
          <a:blip r:embed="rId4">
            <a:alphaModFix/>
          </a:blip>
          <a:stretch>
            <a:fillRect/>
          </a:stretch>
        </p:blipFill>
        <p:spPr>
          <a:xfrm>
            <a:off x="4314425" y="1471150"/>
            <a:ext cx="4300366" cy="3101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867"/>
        <p:cNvGrpSpPr/>
        <p:nvPr/>
      </p:nvGrpSpPr>
      <p:grpSpPr>
        <a:xfrm>
          <a:off x="0" y="0"/>
          <a:ext cx="0" cy="0"/>
          <a:chOff x="0" y="0"/>
          <a:chExt cx="0" cy="0"/>
        </a:xfrm>
      </p:grpSpPr>
      <p:sp>
        <p:nvSpPr>
          <p:cNvPr id="868" name="Google Shape;868;p115"/>
          <p:cNvSpPr txBox="1"/>
          <p:nvPr/>
        </p:nvSpPr>
        <p:spPr>
          <a:xfrm>
            <a:off x="473350" y="468000"/>
            <a:ext cx="81411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500" b="1">
                <a:solidFill>
                  <a:schemeClr val="dk1"/>
                </a:solidFill>
                <a:latin typeface="DM Sans"/>
                <a:ea typeface="DM Sans"/>
                <a:cs typeface="DM Sans"/>
                <a:sym typeface="DM Sans"/>
              </a:rPr>
              <a:t>Ventajas/Desventajas DBSCAN</a:t>
            </a:r>
            <a:endParaRPr sz="4000" b="1">
              <a:solidFill>
                <a:schemeClr val="dk1"/>
              </a:solidFill>
              <a:latin typeface="DM Sans"/>
              <a:ea typeface="DM Sans"/>
              <a:cs typeface="DM Sans"/>
              <a:sym typeface="DM Sans"/>
            </a:endParaRPr>
          </a:p>
        </p:txBody>
      </p:sp>
      <p:sp>
        <p:nvSpPr>
          <p:cNvPr id="869" name="Google Shape;869;p115"/>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870" name="Google Shape;870;p115"/>
          <p:cNvSpPr txBox="1"/>
          <p:nvPr/>
        </p:nvSpPr>
        <p:spPr>
          <a:xfrm>
            <a:off x="526850" y="1206000"/>
            <a:ext cx="4157400" cy="31707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0"/>
              </a:spcAft>
              <a:buSzPts val="1100"/>
              <a:buNone/>
            </a:pPr>
            <a:r>
              <a:rPr lang="es" sz="1600" b="1">
                <a:solidFill>
                  <a:schemeClr val="dk1"/>
                </a:solidFill>
                <a:latin typeface="DM Sans"/>
                <a:ea typeface="DM Sans"/>
                <a:cs typeface="DM Sans"/>
                <a:sym typeface="DM Sans"/>
              </a:rPr>
              <a:t>Ventajas</a:t>
            </a:r>
            <a:endParaRPr sz="1600" b="1">
              <a:solidFill>
                <a:schemeClr val="dk1"/>
              </a:solidFill>
              <a:latin typeface="DM Sans"/>
              <a:ea typeface="DM Sans"/>
              <a:cs typeface="DM Sans"/>
              <a:sym typeface="DM Sans"/>
            </a:endParaRPr>
          </a:p>
          <a:p>
            <a:pPr marL="457200" lvl="0" indent="-330200" algn="l" rtl="0">
              <a:lnSpc>
                <a:spcPct val="115000"/>
              </a:lnSpc>
              <a:spcBef>
                <a:spcPts val="0"/>
              </a:spcBef>
              <a:spcAft>
                <a:spcPts val="0"/>
              </a:spcAft>
              <a:buClr>
                <a:schemeClr val="dk1"/>
              </a:buClr>
              <a:buSzPts val="1600"/>
              <a:buFont typeface="DM Sans"/>
              <a:buAutoNum type="arabicPeriod"/>
            </a:pPr>
            <a:r>
              <a:rPr lang="es" sz="1600">
                <a:solidFill>
                  <a:schemeClr val="dk1"/>
                </a:solidFill>
                <a:latin typeface="DM Sans"/>
                <a:ea typeface="DM Sans"/>
                <a:cs typeface="DM Sans"/>
                <a:sym typeface="DM Sans"/>
              </a:rPr>
              <a:t>No necesita número de clusters </a:t>
            </a:r>
            <a:endParaRPr sz="1600">
              <a:solidFill>
                <a:schemeClr val="dk1"/>
              </a:solidFill>
              <a:latin typeface="DM Sans"/>
              <a:ea typeface="DM Sans"/>
              <a:cs typeface="DM Sans"/>
              <a:sym typeface="DM Sans"/>
            </a:endParaRPr>
          </a:p>
          <a:p>
            <a:pPr marL="457200" lvl="0" indent="-330200" algn="l" rtl="0">
              <a:lnSpc>
                <a:spcPct val="115000"/>
              </a:lnSpc>
              <a:spcBef>
                <a:spcPts val="0"/>
              </a:spcBef>
              <a:spcAft>
                <a:spcPts val="0"/>
              </a:spcAft>
              <a:buClr>
                <a:schemeClr val="dk1"/>
              </a:buClr>
              <a:buSzPts val="1600"/>
              <a:buFont typeface="DM Sans"/>
              <a:buAutoNum type="arabicPeriod"/>
            </a:pPr>
            <a:r>
              <a:rPr lang="es" sz="1600">
                <a:solidFill>
                  <a:schemeClr val="dk1"/>
                </a:solidFill>
                <a:latin typeface="DM Sans"/>
                <a:ea typeface="DM Sans"/>
                <a:cs typeface="DM Sans"/>
                <a:sym typeface="DM Sans"/>
              </a:rPr>
              <a:t>Clustering en diferentes formas </a:t>
            </a:r>
            <a:endParaRPr sz="1600">
              <a:solidFill>
                <a:schemeClr val="dk1"/>
              </a:solidFill>
              <a:latin typeface="DM Sans"/>
              <a:ea typeface="DM Sans"/>
              <a:cs typeface="DM Sans"/>
              <a:sym typeface="DM Sans"/>
            </a:endParaRPr>
          </a:p>
          <a:p>
            <a:pPr marL="457200" lvl="0" indent="-330200" algn="l" rtl="0">
              <a:lnSpc>
                <a:spcPct val="115000"/>
              </a:lnSpc>
              <a:spcBef>
                <a:spcPts val="0"/>
              </a:spcBef>
              <a:spcAft>
                <a:spcPts val="0"/>
              </a:spcAft>
              <a:buClr>
                <a:schemeClr val="dk1"/>
              </a:buClr>
              <a:buSzPts val="1600"/>
              <a:buFont typeface="DM Sans"/>
              <a:buAutoNum type="arabicPeriod"/>
            </a:pPr>
            <a:r>
              <a:rPr lang="es" sz="1600">
                <a:solidFill>
                  <a:schemeClr val="dk1"/>
                </a:solidFill>
                <a:latin typeface="DM Sans"/>
                <a:ea typeface="DM Sans"/>
                <a:cs typeface="DM Sans"/>
                <a:sym typeface="DM Sans"/>
              </a:rPr>
              <a:t>Elimina puntos de ruido</a:t>
            </a:r>
            <a:endParaRPr sz="1600">
              <a:solidFill>
                <a:schemeClr val="dk1"/>
              </a:solidFill>
              <a:latin typeface="DM Sans"/>
              <a:ea typeface="DM Sans"/>
              <a:cs typeface="DM Sans"/>
              <a:sym typeface="DM Sans"/>
            </a:endParaRPr>
          </a:p>
          <a:p>
            <a:pPr marL="0" lvl="0" indent="0" algn="l" rtl="0">
              <a:lnSpc>
                <a:spcPct val="115000"/>
              </a:lnSpc>
              <a:spcBef>
                <a:spcPts val="0"/>
              </a:spcBef>
              <a:spcAft>
                <a:spcPts val="0"/>
              </a:spcAft>
              <a:buSzPts val="1100"/>
              <a:buNone/>
            </a:pPr>
            <a:r>
              <a:rPr lang="es" sz="1600" b="1">
                <a:solidFill>
                  <a:schemeClr val="dk1"/>
                </a:solidFill>
                <a:latin typeface="DM Sans"/>
                <a:ea typeface="DM Sans"/>
                <a:cs typeface="DM Sans"/>
                <a:sym typeface="DM Sans"/>
              </a:rPr>
              <a:t>Desventajas</a:t>
            </a:r>
            <a:endParaRPr sz="1600" b="1">
              <a:solidFill>
                <a:schemeClr val="dk1"/>
              </a:solidFill>
              <a:latin typeface="DM Sans"/>
              <a:ea typeface="DM Sans"/>
              <a:cs typeface="DM Sans"/>
              <a:sym typeface="DM Sans"/>
            </a:endParaRPr>
          </a:p>
          <a:p>
            <a:pPr marL="457200" lvl="0" indent="-330200" algn="l" rtl="0">
              <a:lnSpc>
                <a:spcPct val="115000"/>
              </a:lnSpc>
              <a:spcBef>
                <a:spcPts val="0"/>
              </a:spcBef>
              <a:spcAft>
                <a:spcPts val="0"/>
              </a:spcAft>
              <a:buClr>
                <a:schemeClr val="dk1"/>
              </a:buClr>
              <a:buSzPts val="1600"/>
              <a:buFont typeface="DM Sans"/>
              <a:buAutoNum type="arabicPeriod"/>
            </a:pPr>
            <a:r>
              <a:rPr lang="es" sz="1600">
                <a:solidFill>
                  <a:schemeClr val="dk1"/>
                </a:solidFill>
                <a:latin typeface="DM Sans"/>
                <a:ea typeface="DM Sans"/>
                <a:cs typeface="DM Sans"/>
                <a:sym typeface="DM Sans"/>
              </a:rPr>
              <a:t>Sensible a los parámetros (si el</a:t>
            </a:r>
            <a:endParaRPr sz="1600">
              <a:solidFill>
                <a:schemeClr val="dk1"/>
              </a:solidFill>
              <a:latin typeface="DM Sans"/>
              <a:ea typeface="DM Sans"/>
              <a:cs typeface="DM Sans"/>
              <a:sym typeface="DM Sans"/>
            </a:endParaRPr>
          </a:p>
          <a:p>
            <a:pPr marL="457200" lvl="0" indent="0" algn="l" rtl="0">
              <a:lnSpc>
                <a:spcPct val="115000"/>
              </a:lnSpc>
              <a:spcBef>
                <a:spcPts val="0"/>
              </a:spcBef>
              <a:spcAft>
                <a:spcPts val="0"/>
              </a:spcAft>
              <a:buSzPts val="1100"/>
              <a:buNone/>
            </a:pPr>
            <a:r>
              <a:rPr lang="es" sz="1600">
                <a:solidFill>
                  <a:schemeClr val="dk1"/>
                </a:solidFill>
                <a:latin typeface="DM Sans"/>
                <a:ea typeface="DM Sans"/>
                <a:cs typeface="DM Sans"/>
                <a:sym typeface="DM Sans"/>
              </a:rPr>
              <a:t>min_pts es pequeño problemas)</a:t>
            </a:r>
            <a:endParaRPr sz="1600">
              <a:solidFill>
                <a:schemeClr val="dk1"/>
              </a:solidFill>
              <a:latin typeface="DM Sans"/>
              <a:ea typeface="DM Sans"/>
              <a:cs typeface="DM Sans"/>
              <a:sym typeface="DM Sans"/>
            </a:endParaRPr>
          </a:p>
          <a:p>
            <a:pPr marL="457200" lvl="0" indent="-330200" algn="l" rtl="0">
              <a:lnSpc>
                <a:spcPct val="115000"/>
              </a:lnSpc>
              <a:spcBef>
                <a:spcPts val="0"/>
              </a:spcBef>
              <a:spcAft>
                <a:spcPts val="0"/>
              </a:spcAft>
              <a:buClr>
                <a:schemeClr val="dk1"/>
              </a:buClr>
              <a:buSzPts val="1600"/>
              <a:buFont typeface="DM Sans"/>
              <a:buAutoNum type="arabicPeriod"/>
            </a:pPr>
            <a:r>
              <a:rPr lang="es" sz="1600">
                <a:solidFill>
                  <a:schemeClr val="dk1"/>
                </a:solidFill>
                <a:latin typeface="DM Sans"/>
                <a:ea typeface="DM Sans"/>
                <a:cs typeface="DM Sans"/>
                <a:sym typeface="DM Sans"/>
              </a:rPr>
              <a:t>Produce malos resultados </a:t>
            </a:r>
            <a:endParaRPr sz="1600">
              <a:solidFill>
                <a:schemeClr val="dk1"/>
              </a:solidFill>
              <a:latin typeface="DM Sans"/>
              <a:ea typeface="DM Sans"/>
              <a:cs typeface="DM Sans"/>
              <a:sym typeface="DM Sans"/>
            </a:endParaRPr>
          </a:p>
          <a:p>
            <a:pPr marL="457200" lvl="0" indent="0" algn="l" rtl="0">
              <a:lnSpc>
                <a:spcPct val="115000"/>
              </a:lnSpc>
              <a:spcBef>
                <a:spcPts val="0"/>
              </a:spcBef>
              <a:spcAft>
                <a:spcPts val="0"/>
              </a:spcAft>
              <a:buSzPts val="1100"/>
              <a:buNone/>
            </a:pPr>
            <a:r>
              <a:rPr lang="es" sz="1600">
                <a:solidFill>
                  <a:schemeClr val="dk1"/>
                </a:solidFill>
                <a:latin typeface="DM Sans"/>
                <a:ea typeface="DM Sans"/>
                <a:cs typeface="DM Sans"/>
                <a:sym typeface="DM Sans"/>
              </a:rPr>
              <a:t>cuando hay mucho ruido.</a:t>
            </a:r>
            <a:endParaRPr sz="1600">
              <a:solidFill>
                <a:schemeClr val="dk1"/>
              </a:solidFill>
              <a:latin typeface="DM Sans"/>
              <a:ea typeface="DM Sans"/>
              <a:cs typeface="DM Sans"/>
              <a:sym typeface="DM Sans"/>
            </a:endParaRPr>
          </a:p>
          <a:p>
            <a:pPr marL="0" lvl="0" indent="0" algn="l" rtl="0">
              <a:lnSpc>
                <a:spcPct val="115000"/>
              </a:lnSpc>
              <a:spcBef>
                <a:spcPts val="0"/>
              </a:spcBef>
              <a:spcAft>
                <a:spcPts val="0"/>
              </a:spcAft>
              <a:buSzPts val="1100"/>
              <a:buNone/>
            </a:pPr>
            <a:r>
              <a:rPr lang="es" sz="1600">
                <a:solidFill>
                  <a:schemeClr val="dk1"/>
                </a:solidFill>
                <a:latin typeface="DM Sans"/>
                <a:ea typeface="DM Sans"/>
                <a:cs typeface="DM Sans"/>
                <a:sym typeface="DM Sans"/>
              </a:rPr>
              <a:t>eps (valor crítico para considerar </a:t>
            </a:r>
            <a:endParaRPr sz="1600">
              <a:solidFill>
                <a:schemeClr val="dk1"/>
              </a:solidFill>
              <a:latin typeface="DM Sans"/>
              <a:ea typeface="DM Sans"/>
              <a:cs typeface="DM Sans"/>
              <a:sym typeface="DM Sans"/>
            </a:endParaRPr>
          </a:p>
          <a:p>
            <a:pPr marL="0" lvl="0" indent="0" algn="l" rtl="0">
              <a:lnSpc>
                <a:spcPct val="115000"/>
              </a:lnSpc>
              <a:spcBef>
                <a:spcPts val="0"/>
              </a:spcBef>
              <a:spcAft>
                <a:spcPts val="0"/>
              </a:spcAft>
              <a:buSzPts val="1100"/>
              <a:buNone/>
            </a:pPr>
            <a:r>
              <a:rPr lang="es" sz="1600">
                <a:solidFill>
                  <a:schemeClr val="dk1"/>
                </a:solidFill>
                <a:latin typeface="DM Sans"/>
                <a:ea typeface="DM Sans"/>
                <a:cs typeface="DM Sans"/>
                <a:sym typeface="DM Sans"/>
              </a:rPr>
              <a:t>dos puntos como vecinos)</a:t>
            </a:r>
            <a:endParaRPr sz="1300">
              <a:solidFill>
                <a:schemeClr val="dk1"/>
              </a:solidFill>
              <a:latin typeface="DM Sans"/>
              <a:ea typeface="DM Sans"/>
              <a:cs typeface="DM Sans"/>
              <a:sym typeface="DM Sans"/>
            </a:endParaRPr>
          </a:p>
        </p:txBody>
      </p:sp>
      <p:pic>
        <p:nvPicPr>
          <p:cNvPr id="871" name="Google Shape;871;p115"/>
          <p:cNvPicPr preferRelativeResize="0"/>
          <p:nvPr/>
        </p:nvPicPr>
        <p:blipFill>
          <a:blip r:embed="rId3">
            <a:alphaModFix/>
          </a:blip>
          <a:stretch>
            <a:fillRect/>
          </a:stretch>
        </p:blipFill>
        <p:spPr>
          <a:xfrm>
            <a:off x="7546855" y="468000"/>
            <a:ext cx="1067593" cy="810200"/>
          </a:xfrm>
          <a:prstGeom prst="rect">
            <a:avLst/>
          </a:prstGeom>
          <a:noFill/>
          <a:ln>
            <a:noFill/>
          </a:ln>
        </p:spPr>
      </p:pic>
      <p:pic>
        <p:nvPicPr>
          <p:cNvPr id="872" name="Google Shape;872;p115"/>
          <p:cNvPicPr preferRelativeResize="0"/>
          <p:nvPr/>
        </p:nvPicPr>
        <p:blipFill>
          <a:blip r:embed="rId4">
            <a:alphaModFix/>
          </a:blip>
          <a:stretch>
            <a:fillRect/>
          </a:stretch>
        </p:blipFill>
        <p:spPr>
          <a:xfrm>
            <a:off x="4314425" y="1471150"/>
            <a:ext cx="4300366" cy="31019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876"/>
        <p:cNvGrpSpPr/>
        <p:nvPr/>
      </p:nvGrpSpPr>
      <p:grpSpPr>
        <a:xfrm>
          <a:off x="0" y="0"/>
          <a:ext cx="0" cy="0"/>
          <a:chOff x="0" y="0"/>
          <a:chExt cx="0" cy="0"/>
        </a:xfrm>
      </p:grpSpPr>
      <p:sp>
        <p:nvSpPr>
          <p:cNvPr id="877" name="Google Shape;877;p116"/>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HDBSCAN</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881"/>
        <p:cNvGrpSpPr/>
        <p:nvPr/>
      </p:nvGrpSpPr>
      <p:grpSpPr>
        <a:xfrm>
          <a:off x="0" y="0"/>
          <a:ext cx="0" cy="0"/>
          <a:chOff x="0" y="0"/>
          <a:chExt cx="0" cy="0"/>
        </a:xfrm>
      </p:grpSpPr>
      <p:sp>
        <p:nvSpPr>
          <p:cNvPr id="882" name="Google Shape;882;p117"/>
          <p:cNvSpPr txBox="1"/>
          <p:nvPr/>
        </p:nvSpPr>
        <p:spPr>
          <a:xfrm>
            <a:off x="473350" y="468000"/>
            <a:ext cx="81411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500" b="1">
                <a:solidFill>
                  <a:schemeClr val="dk1"/>
                </a:solidFill>
                <a:latin typeface="DM Sans"/>
                <a:ea typeface="DM Sans"/>
                <a:cs typeface="DM Sans"/>
                <a:sym typeface="DM Sans"/>
              </a:rPr>
              <a:t>HDBSCAN</a:t>
            </a:r>
            <a:endParaRPr sz="4000" b="1">
              <a:solidFill>
                <a:schemeClr val="dk1"/>
              </a:solidFill>
              <a:latin typeface="DM Sans"/>
              <a:ea typeface="DM Sans"/>
              <a:cs typeface="DM Sans"/>
              <a:sym typeface="DM Sans"/>
            </a:endParaRPr>
          </a:p>
        </p:txBody>
      </p:sp>
      <p:sp>
        <p:nvSpPr>
          <p:cNvPr id="883" name="Google Shape;883;p117"/>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884" name="Google Shape;884;p117"/>
          <p:cNvSpPr txBox="1"/>
          <p:nvPr/>
        </p:nvSpPr>
        <p:spPr>
          <a:xfrm>
            <a:off x="526850" y="1206000"/>
            <a:ext cx="4825500" cy="3294000"/>
          </a:xfrm>
          <a:prstGeom prst="rect">
            <a:avLst/>
          </a:prstGeom>
          <a:noFill/>
          <a:ln>
            <a:noFill/>
          </a:ln>
        </p:spPr>
        <p:txBody>
          <a:bodyPr spcFirstLastPara="1" wrap="square" lIns="91425" tIns="45700" rIns="91425" bIns="45700" anchor="t" anchorCtr="0">
            <a:spAutoFit/>
          </a:bodyPr>
          <a:lstStyle/>
          <a:p>
            <a:pPr marL="0" lvl="0" indent="0" algn="ctr" rtl="0">
              <a:lnSpc>
                <a:spcPct val="150000"/>
              </a:lnSpc>
              <a:spcBef>
                <a:spcPts val="0"/>
              </a:spcBef>
              <a:spcAft>
                <a:spcPts val="0"/>
              </a:spcAft>
              <a:buClr>
                <a:schemeClr val="dk1"/>
              </a:buClr>
              <a:buFont typeface="Arial"/>
              <a:buNone/>
            </a:pPr>
            <a:r>
              <a:rPr lang="es" sz="1600">
                <a:solidFill>
                  <a:schemeClr val="dk1"/>
                </a:solidFill>
                <a:latin typeface="DM Sans"/>
                <a:ea typeface="DM Sans"/>
                <a:cs typeface="DM Sans"/>
                <a:sym typeface="DM Sans"/>
              </a:rPr>
              <a:t>Es un algoritmo de clustering o agrupamiento </a:t>
            </a:r>
            <a:r>
              <a:rPr lang="es" sz="1600" b="1">
                <a:solidFill>
                  <a:schemeClr val="dk1"/>
                </a:solidFill>
                <a:latin typeface="DM Sans"/>
                <a:ea typeface="DM Sans"/>
                <a:cs typeface="DM Sans"/>
                <a:sym typeface="DM Sans"/>
              </a:rPr>
              <a:t>basado en la densidad</a:t>
            </a:r>
            <a:r>
              <a:rPr lang="es" sz="1600">
                <a:solidFill>
                  <a:schemeClr val="dk1"/>
                </a:solidFill>
                <a:latin typeface="DM Sans"/>
                <a:ea typeface="DM Sans"/>
                <a:cs typeface="DM Sans"/>
                <a:sym typeface="DM Sans"/>
              </a:rPr>
              <a:t> que puede ser utilizado para </a:t>
            </a:r>
            <a:r>
              <a:rPr lang="es" sz="1600" b="1">
                <a:solidFill>
                  <a:schemeClr val="dk1"/>
                </a:solidFill>
                <a:latin typeface="DM Sans"/>
                <a:ea typeface="DM Sans"/>
                <a:cs typeface="DM Sans"/>
                <a:sym typeface="DM Sans"/>
              </a:rPr>
              <a:t>identificar clústeres de cualquier forma en un conjunto de datos que contiene ruido y valores atípicos.</a:t>
            </a:r>
            <a:r>
              <a:rPr lang="es" sz="1600">
                <a:solidFill>
                  <a:schemeClr val="dk1"/>
                </a:solidFill>
                <a:latin typeface="DM Sans"/>
                <a:ea typeface="DM Sans"/>
                <a:cs typeface="DM Sans"/>
                <a:sym typeface="DM Sans"/>
              </a:rPr>
              <a:t> La idea básica detrás del enfoque de agrupamiento basado en la densidad se deriva de un </a:t>
            </a:r>
            <a:r>
              <a:rPr lang="es" sz="1600">
                <a:solidFill>
                  <a:schemeClr val="dk1"/>
                </a:solidFill>
                <a:highlight>
                  <a:srgbClr val="EA90FF"/>
                </a:highlight>
                <a:latin typeface="DM Sans"/>
                <a:ea typeface="DM Sans"/>
                <a:cs typeface="DM Sans"/>
                <a:sym typeface="DM Sans"/>
              </a:rPr>
              <a:t>método intuitivo de agrupamiento humano</a:t>
            </a:r>
            <a:r>
              <a:rPr lang="es" sz="1600">
                <a:solidFill>
                  <a:schemeClr val="dk1"/>
                </a:solidFill>
                <a:latin typeface="DM Sans"/>
                <a:ea typeface="DM Sans"/>
                <a:cs typeface="DM Sans"/>
                <a:sym typeface="DM Sans"/>
              </a:rPr>
              <a:t>. </a:t>
            </a:r>
            <a:endParaRPr sz="1600">
              <a:solidFill>
                <a:schemeClr val="dk1"/>
              </a:solidFill>
              <a:latin typeface="DM Sans"/>
              <a:ea typeface="DM Sans"/>
              <a:cs typeface="DM Sans"/>
              <a:sym typeface="DM Sans"/>
            </a:endParaRPr>
          </a:p>
          <a:p>
            <a:pPr marL="0" marR="0" lvl="0" indent="0" algn="just" rtl="0">
              <a:lnSpc>
                <a:spcPct val="150000"/>
              </a:lnSpc>
              <a:spcBef>
                <a:spcPts val="0"/>
              </a:spcBef>
              <a:spcAft>
                <a:spcPts val="0"/>
              </a:spcAft>
              <a:buNone/>
            </a:pPr>
            <a:endParaRPr sz="1600">
              <a:latin typeface="DM Sans"/>
              <a:ea typeface="DM Sans"/>
              <a:cs typeface="DM Sans"/>
              <a:sym typeface="DM Sans"/>
            </a:endParaRPr>
          </a:p>
        </p:txBody>
      </p:sp>
      <p:pic>
        <p:nvPicPr>
          <p:cNvPr id="885" name="Google Shape;885;p117"/>
          <p:cNvPicPr preferRelativeResize="0"/>
          <p:nvPr/>
        </p:nvPicPr>
        <p:blipFill>
          <a:blip r:embed="rId3">
            <a:alphaModFix/>
          </a:blip>
          <a:stretch>
            <a:fillRect/>
          </a:stretch>
        </p:blipFill>
        <p:spPr>
          <a:xfrm>
            <a:off x="7546855" y="468000"/>
            <a:ext cx="1067593" cy="810200"/>
          </a:xfrm>
          <a:prstGeom prst="rect">
            <a:avLst/>
          </a:prstGeom>
          <a:noFill/>
          <a:ln>
            <a:noFill/>
          </a:ln>
        </p:spPr>
      </p:pic>
      <p:pic>
        <p:nvPicPr>
          <p:cNvPr id="886" name="Google Shape;886;p117"/>
          <p:cNvPicPr preferRelativeResize="0"/>
          <p:nvPr/>
        </p:nvPicPr>
        <p:blipFill>
          <a:blip r:embed="rId4">
            <a:alphaModFix/>
          </a:blip>
          <a:stretch>
            <a:fillRect/>
          </a:stretch>
        </p:blipFill>
        <p:spPr>
          <a:xfrm>
            <a:off x="5549373" y="1261140"/>
            <a:ext cx="2621251" cy="26212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890"/>
        <p:cNvGrpSpPr/>
        <p:nvPr/>
      </p:nvGrpSpPr>
      <p:grpSpPr>
        <a:xfrm>
          <a:off x="0" y="0"/>
          <a:ext cx="0" cy="0"/>
          <a:chOff x="0" y="0"/>
          <a:chExt cx="0" cy="0"/>
        </a:xfrm>
      </p:grpSpPr>
      <p:sp>
        <p:nvSpPr>
          <p:cNvPr id="891" name="Google Shape;891;p118"/>
          <p:cNvSpPr txBox="1"/>
          <p:nvPr/>
        </p:nvSpPr>
        <p:spPr>
          <a:xfrm>
            <a:off x="473350" y="468000"/>
            <a:ext cx="81411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500" b="1">
                <a:solidFill>
                  <a:schemeClr val="dk1"/>
                </a:solidFill>
                <a:latin typeface="DM Sans"/>
                <a:ea typeface="DM Sans"/>
                <a:cs typeface="DM Sans"/>
                <a:sym typeface="DM Sans"/>
              </a:rPr>
              <a:t>HDBSCAN</a:t>
            </a:r>
            <a:endParaRPr sz="4000" b="1">
              <a:solidFill>
                <a:schemeClr val="dk1"/>
              </a:solidFill>
              <a:latin typeface="DM Sans"/>
              <a:ea typeface="DM Sans"/>
              <a:cs typeface="DM Sans"/>
              <a:sym typeface="DM Sans"/>
            </a:endParaRPr>
          </a:p>
        </p:txBody>
      </p:sp>
      <p:sp>
        <p:nvSpPr>
          <p:cNvPr id="892" name="Google Shape;892;p118"/>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893" name="Google Shape;893;p118"/>
          <p:cNvSpPr txBox="1"/>
          <p:nvPr/>
        </p:nvSpPr>
        <p:spPr>
          <a:xfrm>
            <a:off x="526850" y="1206000"/>
            <a:ext cx="4825500" cy="32061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0"/>
              </a:spcAft>
              <a:buClr>
                <a:schemeClr val="dk1"/>
              </a:buClr>
              <a:buSzPts val="1100"/>
              <a:buFont typeface="Arial"/>
              <a:buNone/>
            </a:pPr>
            <a:r>
              <a:rPr lang="es" sz="1800" b="1">
                <a:solidFill>
                  <a:schemeClr val="dk1"/>
                </a:solidFill>
                <a:latin typeface="DM Sans"/>
                <a:ea typeface="DM Sans"/>
                <a:cs typeface="DM Sans"/>
                <a:sym typeface="DM Sans"/>
              </a:rPr>
              <a:t>HDBSCAN</a:t>
            </a:r>
            <a:r>
              <a:rPr lang="es" sz="1800">
                <a:solidFill>
                  <a:schemeClr val="dk1"/>
                </a:solidFill>
                <a:latin typeface="DM Sans"/>
                <a:ea typeface="DM Sans"/>
                <a:cs typeface="DM Sans"/>
                <a:sym typeface="DM Sans"/>
              </a:rPr>
              <a:t>= High DBSCAN</a:t>
            </a:r>
            <a:endParaRPr sz="1800">
              <a:solidFill>
                <a:schemeClr val="dk1"/>
              </a:solidFill>
              <a:latin typeface="DM Sans"/>
              <a:ea typeface="DM Sans"/>
              <a:cs typeface="DM Sans"/>
              <a:sym typeface="DM Sans"/>
            </a:endParaRPr>
          </a:p>
          <a:p>
            <a:pPr marL="457200" lvl="0" indent="-342900" algn="l" rtl="0">
              <a:lnSpc>
                <a:spcPct val="115000"/>
              </a:lnSpc>
              <a:spcBef>
                <a:spcPts val="0"/>
              </a:spcBef>
              <a:spcAft>
                <a:spcPts val="0"/>
              </a:spcAft>
              <a:buClr>
                <a:schemeClr val="dk1"/>
              </a:buClr>
              <a:buSzPts val="1800"/>
              <a:buFont typeface="DM Sans"/>
              <a:buChar char="-"/>
            </a:pPr>
            <a:r>
              <a:rPr lang="es" sz="1800">
                <a:solidFill>
                  <a:schemeClr val="dk1"/>
                </a:solidFill>
                <a:latin typeface="DM Sans"/>
                <a:ea typeface="DM Sans"/>
                <a:cs typeface="DM Sans"/>
                <a:sym typeface="DM Sans"/>
              </a:rPr>
              <a:t>Se enfoca mucho más en las altas densidades</a:t>
            </a:r>
            <a:endParaRPr sz="1800">
              <a:solidFill>
                <a:schemeClr val="dk1"/>
              </a:solidFill>
              <a:latin typeface="DM Sans"/>
              <a:ea typeface="DM Sans"/>
              <a:cs typeface="DM Sans"/>
              <a:sym typeface="DM Sans"/>
            </a:endParaRPr>
          </a:p>
          <a:p>
            <a:pPr marL="457200" lvl="0" indent="-342900" algn="l" rtl="0">
              <a:lnSpc>
                <a:spcPct val="115000"/>
              </a:lnSpc>
              <a:spcBef>
                <a:spcPts val="0"/>
              </a:spcBef>
              <a:spcAft>
                <a:spcPts val="0"/>
              </a:spcAft>
              <a:buClr>
                <a:schemeClr val="dk1"/>
              </a:buClr>
              <a:buSzPts val="1800"/>
              <a:buFont typeface="DM Sans"/>
              <a:buChar char="-"/>
            </a:pPr>
            <a:r>
              <a:rPr lang="es" sz="1800">
                <a:solidFill>
                  <a:schemeClr val="dk1"/>
                </a:solidFill>
                <a:latin typeface="DM Sans"/>
                <a:ea typeface="DM Sans"/>
                <a:cs typeface="DM Sans"/>
                <a:sym typeface="DM Sans"/>
              </a:rPr>
              <a:t>Reduce la velocidad de clustering en comparación con otros métodos</a:t>
            </a:r>
            <a:endParaRPr sz="1800">
              <a:solidFill>
                <a:schemeClr val="dk1"/>
              </a:solidFill>
              <a:latin typeface="DM Sans"/>
              <a:ea typeface="DM Sans"/>
              <a:cs typeface="DM Sans"/>
              <a:sym typeface="DM Sans"/>
            </a:endParaRPr>
          </a:p>
          <a:p>
            <a:pPr marL="457200" lvl="0" indent="-342900" algn="l" rtl="0">
              <a:lnSpc>
                <a:spcPct val="115000"/>
              </a:lnSpc>
              <a:spcBef>
                <a:spcPts val="0"/>
              </a:spcBef>
              <a:spcAft>
                <a:spcPts val="0"/>
              </a:spcAft>
              <a:buClr>
                <a:schemeClr val="dk1"/>
              </a:buClr>
              <a:buSzPts val="1800"/>
              <a:buFont typeface="DM Sans"/>
              <a:buChar char="-"/>
            </a:pPr>
            <a:r>
              <a:rPr lang="es" sz="1800">
                <a:solidFill>
                  <a:schemeClr val="dk1"/>
                </a:solidFill>
                <a:latin typeface="DM Sans"/>
                <a:ea typeface="DM Sans"/>
                <a:cs typeface="DM Sans"/>
                <a:sym typeface="DM Sans"/>
              </a:rPr>
              <a:t>Tiene un parámetro adicional min_cluster_size que define que tan grande debe ser un cluster para ser formado.</a:t>
            </a:r>
            <a:endParaRPr sz="1600">
              <a:solidFill>
                <a:schemeClr val="dk1"/>
              </a:solidFill>
              <a:latin typeface="DM Sans"/>
              <a:ea typeface="DM Sans"/>
              <a:cs typeface="DM Sans"/>
              <a:sym typeface="DM Sans"/>
            </a:endParaRPr>
          </a:p>
          <a:p>
            <a:pPr marL="0" marR="0" lvl="0" indent="0" algn="just" rtl="0">
              <a:lnSpc>
                <a:spcPct val="150000"/>
              </a:lnSpc>
              <a:spcBef>
                <a:spcPts val="0"/>
              </a:spcBef>
              <a:spcAft>
                <a:spcPts val="0"/>
              </a:spcAft>
              <a:buNone/>
            </a:pPr>
            <a:endParaRPr sz="1600">
              <a:latin typeface="DM Sans"/>
              <a:ea typeface="DM Sans"/>
              <a:cs typeface="DM Sans"/>
              <a:sym typeface="DM Sans"/>
            </a:endParaRPr>
          </a:p>
        </p:txBody>
      </p:sp>
      <p:pic>
        <p:nvPicPr>
          <p:cNvPr id="894" name="Google Shape;894;p118"/>
          <p:cNvPicPr preferRelativeResize="0"/>
          <p:nvPr/>
        </p:nvPicPr>
        <p:blipFill>
          <a:blip r:embed="rId3">
            <a:alphaModFix/>
          </a:blip>
          <a:stretch>
            <a:fillRect/>
          </a:stretch>
        </p:blipFill>
        <p:spPr>
          <a:xfrm>
            <a:off x="7546855" y="468000"/>
            <a:ext cx="1067593" cy="810200"/>
          </a:xfrm>
          <a:prstGeom prst="rect">
            <a:avLst/>
          </a:prstGeom>
          <a:noFill/>
          <a:ln>
            <a:noFill/>
          </a:ln>
        </p:spPr>
      </p:pic>
      <p:pic>
        <p:nvPicPr>
          <p:cNvPr id="895" name="Google Shape;895;p118"/>
          <p:cNvPicPr preferRelativeResize="0"/>
          <p:nvPr/>
        </p:nvPicPr>
        <p:blipFill>
          <a:blip r:embed="rId4">
            <a:alphaModFix/>
          </a:blip>
          <a:stretch>
            <a:fillRect/>
          </a:stretch>
        </p:blipFill>
        <p:spPr>
          <a:xfrm>
            <a:off x="5549373" y="1261140"/>
            <a:ext cx="2621251" cy="2621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656"/>
        <p:cNvGrpSpPr/>
        <p:nvPr/>
      </p:nvGrpSpPr>
      <p:grpSpPr>
        <a:xfrm>
          <a:off x="0" y="0"/>
          <a:ext cx="0" cy="0"/>
          <a:chOff x="0" y="0"/>
          <a:chExt cx="0" cy="0"/>
        </a:xfrm>
      </p:grpSpPr>
      <p:grpSp>
        <p:nvGrpSpPr>
          <p:cNvPr id="657" name="Google Shape;657;p92"/>
          <p:cNvGrpSpPr/>
          <p:nvPr/>
        </p:nvGrpSpPr>
        <p:grpSpPr>
          <a:xfrm>
            <a:off x="473370" y="619431"/>
            <a:ext cx="738905" cy="738905"/>
            <a:chOff x="575612" y="1950748"/>
            <a:chExt cx="431100" cy="431100"/>
          </a:xfrm>
        </p:grpSpPr>
        <p:sp>
          <p:nvSpPr>
            <p:cNvPr id="658" name="Google Shape;658;p92"/>
            <p:cNvSpPr/>
            <p:nvPr/>
          </p:nvSpPr>
          <p:spPr>
            <a:xfrm>
              <a:off x="575612" y="1950748"/>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9" name="Google Shape;659;p92"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660" name="Google Shape;660;p92"/>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dirty="0">
                <a:solidFill>
                  <a:srgbClr val="0070C0"/>
                </a:solidFill>
                <a:latin typeface="DM Sans"/>
                <a:ea typeface="DM Sans"/>
                <a:cs typeface="DM Sans"/>
                <a:sym typeface="DM Sans"/>
              </a:rPr>
              <a:t>Para pensar</a:t>
            </a:r>
            <a:endParaRPr sz="3500" b="1" dirty="0">
              <a:solidFill>
                <a:srgbClr val="0070C0"/>
              </a:solidFill>
              <a:latin typeface="DM Sans"/>
              <a:ea typeface="DM Sans"/>
              <a:cs typeface="DM Sans"/>
              <a:sym typeface="DM Sans"/>
            </a:endParaRPr>
          </a:p>
        </p:txBody>
      </p:sp>
      <p:sp>
        <p:nvSpPr>
          <p:cNvPr id="661" name="Google Shape;661;p92"/>
          <p:cNvSpPr txBox="1"/>
          <p:nvPr/>
        </p:nvSpPr>
        <p:spPr>
          <a:xfrm>
            <a:off x="501450" y="1324950"/>
            <a:ext cx="8141100" cy="172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500">
                <a:solidFill>
                  <a:srgbClr val="B7B7B7"/>
                </a:solidFill>
                <a:latin typeface="DM Sans"/>
                <a:ea typeface="DM Sans"/>
                <a:cs typeface="DM Sans"/>
                <a:sym typeface="DM Sans"/>
              </a:rPr>
              <a:t>Recuerdan ¿Cuál era la utilidad del algoritmo K means?. ¿En qué contextos se podía aplicar y con qué fin? ¿Hacía parte del aprendizaje Supervisado o No supervisado?</a:t>
            </a:r>
            <a:endParaRPr sz="2500" b="1">
              <a:solidFill>
                <a:srgbClr val="B7B7B7"/>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899"/>
        <p:cNvGrpSpPr/>
        <p:nvPr/>
      </p:nvGrpSpPr>
      <p:grpSpPr>
        <a:xfrm>
          <a:off x="0" y="0"/>
          <a:ext cx="0" cy="0"/>
          <a:chOff x="0" y="0"/>
          <a:chExt cx="0" cy="0"/>
        </a:xfrm>
      </p:grpSpPr>
      <p:sp>
        <p:nvSpPr>
          <p:cNvPr id="900" name="Google Shape;900;p119"/>
          <p:cNvSpPr txBox="1"/>
          <p:nvPr/>
        </p:nvSpPr>
        <p:spPr>
          <a:xfrm>
            <a:off x="473350" y="468000"/>
            <a:ext cx="81411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500" b="1">
                <a:solidFill>
                  <a:schemeClr val="dk1"/>
                </a:solidFill>
                <a:latin typeface="DM Sans"/>
                <a:ea typeface="DM Sans"/>
                <a:cs typeface="DM Sans"/>
                <a:sym typeface="DM Sans"/>
              </a:rPr>
              <a:t>HDBSCAN en acción</a:t>
            </a:r>
            <a:endParaRPr sz="4000" b="1">
              <a:solidFill>
                <a:schemeClr val="dk1"/>
              </a:solidFill>
              <a:latin typeface="DM Sans"/>
              <a:ea typeface="DM Sans"/>
              <a:cs typeface="DM Sans"/>
              <a:sym typeface="DM Sans"/>
            </a:endParaRPr>
          </a:p>
        </p:txBody>
      </p:sp>
      <p:sp>
        <p:nvSpPr>
          <p:cNvPr id="901" name="Google Shape;901;p119"/>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902" name="Google Shape;902;p119"/>
          <p:cNvSpPr txBox="1"/>
          <p:nvPr/>
        </p:nvSpPr>
        <p:spPr>
          <a:xfrm>
            <a:off x="662550" y="1535350"/>
            <a:ext cx="4825500" cy="2139600"/>
          </a:xfrm>
          <a:prstGeom prst="rect">
            <a:avLst/>
          </a:prstGeom>
          <a:noFill/>
          <a:ln>
            <a:noFill/>
          </a:ln>
        </p:spPr>
        <p:txBody>
          <a:bodyPr spcFirstLastPara="1" wrap="square" lIns="91425" tIns="45700" rIns="91425" bIns="45700" anchor="t" anchorCtr="0">
            <a:spAutoFit/>
          </a:bodyPr>
          <a:lstStyle/>
          <a:p>
            <a:pPr marL="0" lvl="0" indent="0" algn="l" rtl="0">
              <a:lnSpc>
                <a:spcPct val="150000"/>
              </a:lnSpc>
              <a:spcBef>
                <a:spcPts val="0"/>
              </a:spcBef>
              <a:spcAft>
                <a:spcPts val="0"/>
              </a:spcAft>
              <a:buNone/>
            </a:pPr>
            <a:r>
              <a:rPr lang="es" sz="1900">
                <a:solidFill>
                  <a:schemeClr val="dk1"/>
                </a:solidFill>
                <a:latin typeface="DM Sans"/>
                <a:ea typeface="DM Sans"/>
                <a:cs typeface="DM Sans"/>
                <a:sym typeface="DM Sans"/>
              </a:rPr>
              <a:t>Por ejemplo, al mirar la figura de la derecha, uno puede identificar fácilmente tres grupos junto con varios puntos de ruido, debido a las diferencias en la densidad de puntos.</a:t>
            </a:r>
            <a:endParaRPr sz="1600">
              <a:latin typeface="DM Sans"/>
              <a:ea typeface="DM Sans"/>
              <a:cs typeface="DM Sans"/>
              <a:sym typeface="DM Sans"/>
            </a:endParaRPr>
          </a:p>
        </p:txBody>
      </p:sp>
      <p:pic>
        <p:nvPicPr>
          <p:cNvPr id="903" name="Google Shape;903;p119"/>
          <p:cNvPicPr preferRelativeResize="0"/>
          <p:nvPr/>
        </p:nvPicPr>
        <p:blipFill>
          <a:blip r:embed="rId3">
            <a:alphaModFix/>
          </a:blip>
          <a:stretch>
            <a:fillRect/>
          </a:stretch>
        </p:blipFill>
        <p:spPr>
          <a:xfrm>
            <a:off x="7546855" y="468000"/>
            <a:ext cx="1067593" cy="810200"/>
          </a:xfrm>
          <a:prstGeom prst="rect">
            <a:avLst/>
          </a:prstGeom>
          <a:noFill/>
          <a:ln>
            <a:noFill/>
          </a:ln>
        </p:spPr>
      </p:pic>
      <p:pic>
        <p:nvPicPr>
          <p:cNvPr id="904" name="Google Shape;904;p119" descr="Gráfico, Gráfico de dispersión&#10;&#10;Descripción generada automáticamente"/>
          <p:cNvPicPr preferRelativeResize="0"/>
          <p:nvPr/>
        </p:nvPicPr>
        <p:blipFill rotWithShape="1">
          <a:blip r:embed="rId4">
            <a:alphaModFix/>
          </a:blip>
          <a:srcRect/>
          <a:stretch/>
        </p:blipFill>
        <p:spPr>
          <a:xfrm>
            <a:off x="5254175" y="1278200"/>
            <a:ext cx="2843211" cy="30462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908"/>
        <p:cNvGrpSpPr/>
        <p:nvPr/>
      </p:nvGrpSpPr>
      <p:grpSpPr>
        <a:xfrm>
          <a:off x="0" y="0"/>
          <a:ext cx="0" cy="0"/>
          <a:chOff x="0" y="0"/>
          <a:chExt cx="0" cy="0"/>
        </a:xfrm>
      </p:grpSpPr>
      <p:sp>
        <p:nvSpPr>
          <p:cNvPr id="909" name="Google Shape;909;p120"/>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20"/>
          <p:cNvSpPr txBox="1"/>
          <p:nvPr/>
        </p:nvSpPr>
        <p:spPr>
          <a:xfrm>
            <a:off x="1461300" y="345975"/>
            <a:ext cx="6221400" cy="669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500" b="1">
                <a:solidFill>
                  <a:schemeClr val="lt1"/>
                </a:solidFill>
                <a:latin typeface="DM Sans"/>
                <a:ea typeface="DM Sans"/>
                <a:cs typeface="DM Sans"/>
                <a:sym typeface="DM Sans"/>
              </a:rPr>
              <a:t>Importante</a:t>
            </a:r>
            <a:endParaRPr sz="3500" b="1">
              <a:solidFill>
                <a:schemeClr val="lt1"/>
              </a:solidFill>
              <a:latin typeface="DM Sans"/>
              <a:ea typeface="DM Sans"/>
              <a:cs typeface="DM Sans"/>
              <a:sym typeface="DM Sans"/>
            </a:endParaRPr>
          </a:p>
        </p:txBody>
      </p:sp>
      <p:sp>
        <p:nvSpPr>
          <p:cNvPr id="911" name="Google Shape;911;p120"/>
          <p:cNvSpPr txBox="1"/>
          <p:nvPr/>
        </p:nvSpPr>
        <p:spPr>
          <a:xfrm>
            <a:off x="4894525" y="1524100"/>
            <a:ext cx="3271800" cy="19086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Clr>
                <a:schemeClr val="dk1"/>
              </a:buClr>
              <a:buFont typeface="Arial"/>
              <a:buNone/>
            </a:pPr>
            <a:r>
              <a:rPr lang="es" sz="1600">
                <a:solidFill>
                  <a:schemeClr val="dk1"/>
                </a:solidFill>
                <a:latin typeface="DM Sans"/>
                <a:ea typeface="DM Sans"/>
                <a:cs typeface="DM Sans"/>
                <a:sym typeface="DM Sans"/>
              </a:rPr>
              <a:t>Por lo tanto, los clústeres son regiones densas en el espacio de datos, separadas por regiones de menor densidad de puntos. El algoritmo HDBSCAN se basa en esta </a:t>
            </a:r>
            <a:r>
              <a:rPr lang="es" sz="1600" b="1">
                <a:solidFill>
                  <a:schemeClr val="dk1"/>
                </a:solidFill>
                <a:latin typeface="DM Sans"/>
                <a:ea typeface="DM Sans"/>
                <a:cs typeface="DM Sans"/>
                <a:sym typeface="DM Sans"/>
              </a:rPr>
              <a:t>noción intuitiva de clústeres y ruido</a:t>
            </a:r>
            <a:r>
              <a:rPr lang="es" sz="1600">
                <a:solidFill>
                  <a:schemeClr val="dk1"/>
                </a:solidFill>
                <a:latin typeface="DM Sans"/>
                <a:ea typeface="DM Sans"/>
                <a:cs typeface="DM Sans"/>
                <a:sym typeface="DM Sans"/>
              </a:rPr>
              <a:t>. </a:t>
            </a:r>
            <a:endParaRPr sz="1150">
              <a:latin typeface="DM Sans"/>
              <a:ea typeface="DM Sans"/>
              <a:cs typeface="DM Sans"/>
              <a:sym typeface="DM Sans"/>
            </a:endParaRPr>
          </a:p>
        </p:txBody>
      </p:sp>
      <p:pic>
        <p:nvPicPr>
          <p:cNvPr id="912" name="Google Shape;912;p120"/>
          <p:cNvPicPr preferRelativeResize="0"/>
          <p:nvPr/>
        </p:nvPicPr>
        <p:blipFill>
          <a:blip r:embed="rId3">
            <a:alphaModFix/>
          </a:blip>
          <a:stretch>
            <a:fillRect/>
          </a:stretch>
        </p:blipFill>
        <p:spPr>
          <a:xfrm>
            <a:off x="1461300" y="1524097"/>
            <a:ext cx="2647520" cy="2647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916"/>
        <p:cNvGrpSpPr/>
        <p:nvPr/>
      </p:nvGrpSpPr>
      <p:grpSpPr>
        <a:xfrm>
          <a:off x="0" y="0"/>
          <a:ext cx="0" cy="0"/>
          <a:chOff x="0" y="0"/>
          <a:chExt cx="0" cy="0"/>
        </a:xfrm>
      </p:grpSpPr>
      <p:sp>
        <p:nvSpPr>
          <p:cNvPr id="917" name="Google Shape;917;p121"/>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K Means vs DBSCAN/HDBCAN</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921"/>
        <p:cNvGrpSpPr/>
        <p:nvPr/>
      </p:nvGrpSpPr>
      <p:grpSpPr>
        <a:xfrm>
          <a:off x="0" y="0"/>
          <a:ext cx="0" cy="0"/>
          <a:chOff x="0" y="0"/>
          <a:chExt cx="0" cy="0"/>
        </a:xfrm>
      </p:grpSpPr>
      <p:sp>
        <p:nvSpPr>
          <p:cNvPr id="922" name="Google Shape;922;p122"/>
          <p:cNvSpPr txBox="1"/>
          <p:nvPr/>
        </p:nvSpPr>
        <p:spPr>
          <a:xfrm>
            <a:off x="473350" y="468000"/>
            <a:ext cx="81411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500" b="1">
                <a:solidFill>
                  <a:schemeClr val="dk1"/>
                </a:solidFill>
                <a:latin typeface="DM Sans"/>
                <a:ea typeface="DM Sans"/>
                <a:cs typeface="DM Sans"/>
                <a:sym typeface="DM Sans"/>
              </a:rPr>
              <a:t>K means vs DBSCAN/HDBSCAN</a:t>
            </a:r>
            <a:endParaRPr sz="4000" b="1">
              <a:solidFill>
                <a:schemeClr val="dk1"/>
              </a:solidFill>
              <a:latin typeface="DM Sans"/>
              <a:ea typeface="DM Sans"/>
              <a:cs typeface="DM Sans"/>
              <a:sym typeface="DM Sans"/>
            </a:endParaRPr>
          </a:p>
        </p:txBody>
      </p:sp>
      <p:sp>
        <p:nvSpPr>
          <p:cNvPr id="923" name="Google Shape;923;p122"/>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924" name="Google Shape;924;p122"/>
          <p:cNvPicPr preferRelativeResize="0"/>
          <p:nvPr/>
        </p:nvPicPr>
        <p:blipFill>
          <a:blip r:embed="rId3">
            <a:alphaModFix/>
          </a:blip>
          <a:stretch>
            <a:fillRect/>
          </a:stretch>
        </p:blipFill>
        <p:spPr>
          <a:xfrm>
            <a:off x="7546855" y="468000"/>
            <a:ext cx="1067593" cy="810200"/>
          </a:xfrm>
          <a:prstGeom prst="rect">
            <a:avLst/>
          </a:prstGeom>
          <a:noFill/>
          <a:ln>
            <a:noFill/>
          </a:ln>
        </p:spPr>
      </p:pic>
      <p:graphicFrame>
        <p:nvGraphicFramePr>
          <p:cNvPr id="925" name="Google Shape;925;p122"/>
          <p:cNvGraphicFramePr/>
          <p:nvPr/>
        </p:nvGraphicFramePr>
        <p:xfrm>
          <a:off x="743700" y="1407705"/>
          <a:ext cx="7458300" cy="3092315"/>
        </p:xfrm>
        <a:graphic>
          <a:graphicData uri="http://schemas.openxmlformats.org/drawingml/2006/table">
            <a:tbl>
              <a:tblPr>
                <a:noFill/>
                <a:tableStyleId>{9A37D768-625F-4BD6-A835-97338E8EF364}</a:tableStyleId>
              </a:tblPr>
              <a:tblGrid>
                <a:gridCol w="3729150">
                  <a:extLst>
                    <a:ext uri="{9D8B030D-6E8A-4147-A177-3AD203B41FA5}">
                      <a16:colId xmlns:a16="http://schemas.microsoft.com/office/drawing/2014/main" val="20000"/>
                    </a:ext>
                  </a:extLst>
                </a:gridCol>
                <a:gridCol w="3729150">
                  <a:extLst>
                    <a:ext uri="{9D8B030D-6E8A-4147-A177-3AD203B41FA5}">
                      <a16:colId xmlns:a16="http://schemas.microsoft.com/office/drawing/2014/main" val="20001"/>
                    </a:ext>
                  </a:extLst>
                </a:gridCol>
              </a:tblGrid>
              <a:tr h="365725">
                <a:tc>
                  <a:txBody>
                    <a:bodyPr/>
                    <a:lstStyle/>
                    <a:p>
                      <a:pPr marL="0" lvl="0" indent="0" algn="ctr" rtl="0">
                        <a:spcBef>
                          <a:spcPts val="0"/>
                        </a:spcBef>
                        <a:spcAft>
                          <a:spcPts val="0"/>
                        </a:spcAft>
                        <a:buNone/>
                      </a:pPr>
                      <a:r>
                        <a:rPr lang="es" sz="1200">
                          <a:latin typeface="DM Sans"/>
                          <a:ea typeface="DM Sans"/>
                          <a:cs typeface="DM Sans"/>
                          <a:sym typeface="DM Sans"/>
                        </a:rPr>
                        <a:t>K-Means</a:t>
                      </a:r>
                      <a:endParaRPr sz="1200">
                        <a:latin typeface="DM Sans"/>
                        <a:ea typeface="DM Sans"/>
                        <a:cs typeface="DM Sans"/>
                        <a:sym typeface="DM Sans"/>
                      </a:endParaRPr>
                    </a:p>
                  </a:txBody>
                  <a:tcPr marL="91425" marR="91425" marT="91425" marB="91425">
                    <a:solidFill>
                      <a:srgbClr val="EA90FF"/>
                    </a:solidFill>
                  </a:tcPr>
                </a:tc>
                <a:tc>
                  <a:txBody>
                    <a:bodyPr/>
                    <a:lstStyle/>
                    <a:p>
                      <a:pPr marL="0" lvl="0" indent="0" algn="ctr" rtl="0">
                        <a:spcBef>
                          <a:spcPts val="0"/>
                        </a:spcBef>
                        <a:spcAft>
                          <a:spcPts val="0"/>
                        </a:spcAft>
                        <a:buNone/>
                      </a:pPr>
                      <a:r>
                        <a:rPr lang="es" sz="1200">
                          <a:latin typeface="DM Sans"/>
                          <a:ea typeface="DM Sans"/>
                          <a:cs typeface="DM Sans"/>
                          <a:sym typeface="DM Sans"/>
                        </a:rPr>
                        <a:t>DBSCAN/HDBSCAN</a:t>
                      </a:r>
                      <a:endParaRPr sz="1200">
                        <a:latin typeface="DM Sans"/>
                        <a:ea typeface="DM Sans"/>
                        <a:cs typeface="DM Sans"/>
                        <a:sym typeface="DM Sans"/>
                      </a:endParaRPr>
                    </a:p>
                  </a:txBody>
                  <a:tcPr marL="91425" marR="91425" marT="91425" marB="91425">
                    <a:solidFill>
                      <a:srgbClr val="EA90FF"/>
                    </a:solidFill>
                  </a:tcPr>
                </a:tc>
                <a:extLst>
                  <a:ext uri="{0D108BD9-81ED-4DB2-BD59-A6C34878D82A}">
                    <a16:rowId xmlns:a16="http://schemas.microsoft.com/office/drawing/2014/main" val="10000"/>
                  </a:ext>
                </a:extLst>
              </a:tr>
              <a:tr h="548600">
                <a:tc>
                  <a:txBody>
                    <a:bodyPr/>
                    <a:lstStyle/>
                    <a:p>
                      <a:pPr marL="0" lvl="0" indent="0" algn="ctr" rtl="0">
                        <a:spcBef>
                          <a:spcPts val="0"/>
                        </a:spcBef>
                        <a:spcAft>
                          <a:spcPts val="0"/>
                        </a:spcAft>
                        <a:buNone/>
                      </a:pPr>
                      <a:r>
                        <a:rPr lang="es" sz="1200">
                          <a:latin typeface="DM Sans"/>
                          <a:ea typeface="DM Sans"/>
                          <a:cs typeface="DM Sans"/>
                          <a:sym typeface="DM Sans"/>
                        </a:rPr>
                        <a:t>La agrupación del K means es sensible a la cantidad de agrupaciones definidas</a:t>
                      </a:r>
                      <a:endParaRPr sz="1200">
                        <a:latin typeface="DM Sans"/>
                        <a:ea typeface="DM Sans"/>
                        <a:cs typeface="DM Sans"/>
                        <a:sym typeface="DM Sans"/>
                      </a:endParaRPr>
                    </a:p>
                  </a:txBody>
                  <a:tcPr marL="91425" marR="91425" marT="91425" marB="91425"/>
                </a:tc>
                <a:tc>
                  <a:txBody>
                    <a:bodyPr/>
                    <a:lstStyle/>
                    <a:p>
                      <a:pPr marL="0" lvl="0" indent="0" algn="ctr" rtl="0">
                        <a:spcBef>
                          <a:spcPts val="0"/>
                        </a:spcBef>
                        <a:spcAft>
                          <a:spcPts val="0"/>
                        </a:spcAft>
                        <a:buNone/>
                      </a:pPr>
                      <a:r>
                        <a:rPr lang="es" sz="1200">
                          <a:latin typeface="DM Sans"/>
                          <a:ea typeface="DM Sans"/>
                          <a:cs typeface="DM Sans"/>
                          <a:sym typeface="DM Sans"/>
                        </a:rPr>
                        <a:t>No es necesario especificar el número de conglomerados</a:t>
                      </a:r>
                      <a:endParaRPr sz="1200">
                        <a:latin typeface="DM Sans"/>
                        <a:ea typeface="DM Sans"/>
                        <a:cs typeface="DM Sans"/>
                        <a:sym typeface="DM Sans"/>
                      </a:endParaRPr>
                    </a:p>
                  </a:txBody>
                  <a:tcPr marL="91425" marR="91425" marT="91425" marB="91425"/>
                </a:tc>
                <a:extLst>
                  <a:ext uri="{0D108BD9-81ED-4DB2-BD59-A6C34878D82A}">
                    <a16:rowId xmlns:a16="http://schemas.microsoft.com/office/drawing/2014/main" val="10001"/>
                  </a:ext>
                </a:extLst>
              </a:tr>
              <a:tr h="731500">
                <a:tc>
                  <a:txBody>
                    <a:bodyPr/>
                    <a:lstStyle/>
                    <a:p>
                      <a:pPr marL="0" lvl="0" indent="0" algn="ctr" rtl="0">
                        <a:spcBef>
                          <a:spcPts val="0"/>
                        </a:spcBef>
                        <a:spcAft>
                          <a:spcPts val="0"/>
                        </a:spcAft>
                        <a:buNone/>
                      </a:pPr>
                      <a:r>
                        <a:rPr lang="es" sz="1200">
                          <a:latin typeface="DM Sans"/>
                          <a:ea typeface="DM Sans"/>
                          <a:cs typeface="DM Sans"/>
                          <a:sym typeface="DM Sans"/>
                        </a:rPr>
                        <a:t>Su agrupación en Clústeres no funciona bien con valores atípicos y conjuntos de datos con ruido</a:t>
                      </a:r>
                      <a:endParaRPr sz="1200">
                        <a:latin typeface="DM Sans"/>
                        <a:ea typeface="DM Sans"/>
                        <a:cs typeface="DM Sans"/>
                        <a:sym typeface="DM Sans"/>
                      </a:endParaRPr>
                    </a:p>
                  </a:txBody>
                  <a:tcPr marL="91425" marR="91425" marT="91425" marB="91425"/>
                </a:tc>
                <a:tc>
                  <a:txBody>
                    <a:bodyPr/>
                    <a:lstStyle/>
                    <a:p>
                      <a:pPr marL="0" lvl="0" indent="0" algn="ctr" rtl="0">
                        <a:spcBef>
                          <a:spcPts val="0"/>
                        </a:spcBef>
                        <a:spcAft>
                          <a:spcPts val="0"/>
                        </a:spcAft>
                        <a:buNone/>
                      </a:pPr>
                      <a:r>
                        <a:rPr lang="es" sz="1200">
                          <a:latin typeface="DM Sans"/>
                          <a:ea typeface="DM Sans"/>
                          <a:cs typeface="DM Sans"/>
                          <a:sym typeface="DM Sans"/>
                        </a:rPr>
                        <a:t>Su agrupación en Clústeres maneja de manera eficiente los outliers y los datos ruidosos</a:t>
                      </a:r>
                      <a:endParaRPr sz="1200">
                        <a:latin typeface="DM Sans"/>
                        <a:ea typeface="DM Sans"/>
                        <a:cs typeface="DM Sans"/>
                        <a:sym typeface="DM Sans"/>
                      </a:endParaRPr>
                    </a:p>
                  </a:txBody>
                  <a:tcPr marL="91425" marR="91425" marT="91425" marB="91425"/>
                </a:tc>
                <a:extLst>
                  <a:ext uri="{0D108BD9-81ED-4DB2-BD59-A6C34878D82A}">
                    <a16:rowId xmlns:a16="http://schemas.microsoft.com/office/drawing/2014/main" val="10002"/>
                  </a:ext>
                </a:extLst>
              </a:tr>
              <a:tr h="731500">
                <a:tc>
                  <a:txBody>
                    <a:bodyPr/>
                    <a:lstStyle/>
                    <a:p>
                      <a:pPr marL="0" lvl="0" indent="0" algn="ctr" rtl="0">
                        <a:spcBef>
                          <a:spcPts val="0"/>
                        </a:spcBef>
                        <a:spcAft>
                          <a:spcPts val="0"/>
                        </a:spcAft>
                        <a:buNone/>
                      </a:pPr>
                      <a:r>
                        <a:rPr lang="es" sz="1200">
                          <a:latin typeface="DM Sans"/>
                          <a:ea typeface="DM Sans"/>
                          <a:cs typeface="DM Sans"/>
                          <a:sym typeface="DM Sans"/>
                        </a:rPr>
                        <a:t>Las densidades variables de los puntos de datos no afectan el algoritmo K means</a:t>
                      </a:r>
                      <a:endParaRPr sz="1200">
                        <a:latin typeface="DM Sans"/>
                        <a:ea typeface="DM Sans"/>
                        <a:cs typeface="DM Sans"/>
                        <a:sym typeface="DM Sans"/>
                      </a:endParaRPr>
                    </a:p>
                  </a:txBody>
                  <a:tcPr marL="91425" marR="91425" marT="91425" marB="91425"/>
                </a:tc>
                <a:tc>
                  <a:txBody>
                    <a:bodyPr/>
                    <a:lstStyle/>
                    <a:p>
                      <a:pPr marL="0" lvl="0" indent="0" algn="ctr" rtl="0">
                        <a:spcBef>
                          <a:spcPts val="0"/>
                        </a:spcBef>
                        <a:spcAft>
                          <a:spcPts val="0"/>
                        </a:spcAft>
                        <a:buNone/>
                      </a:pPr>
                      <a:r>
                        <a:rPr lang="es" sz="1200">
                          <a:latin typeface="DM Sans"/>
                          <a:ea typeface="DM Sans"/>
                          <a:cs typeface="DM Sans"/>
                          <a:sym typeface="DM Sans"/>
                        </a:rPr>
                        <a:t>La agrupación basada en clústeres no funciona muy bien para conjuntos dispersos o para puntos con densidad variable</a:t>
                      </a:r>
                      <a:endParaRPr sz="1200">
                        <a:latin typeface="DM Sans"/>
                        <a:ea typeface="DM Sans"/>
                        <a:cs typeface="DM Sans"/>
                        <a:sym typeface="DM Sans"/>
                      </a:endParaRPr>
                    </a:p>
                  </a:txBody>
                  <a:tcPr marL="91425" marR="91425" marT="91425" marB="91425"/>
                </a:tc>
                <a:extLst>
                  <a:ext uri="{0D108BD9-81ED-4DB2-BD59-A6C34878D82A}">
                    <a16:rowId xmlns:a16="http://schemas.microsoft.com/office/drawing/2014/main" val="10003"/>
                  </a:ext>
                </a:extLst>
              </a:tr>
              <a:tr h="714975">
                <a:tc>
                  <a:txBody>
                    <a:bodyPr/>
                    <a:lstStyle/>
                    <a:p>
                      <a:pPr marL="0" lvl="0" indent="0" algn="ctr" rtl="0">
                        <a:spcBef>
                          <a:spcPts val="0"/>
                        </a:spcBef>
                        <a:spcAft>
                          <a:spcPts val="0"/>
                        </a:spcAft>
                        <a:buNone/>
                      </a:pPr>
                      <a:r>
                        <a:rPr lang="es" sz="1200">
                          <a:latin typeface="DM Sans"/>
                          <a:ea typeface="DM Sans"/>
                          <a:cs typeface="DM Sans"/>
                          <a:sym typeface="DM Sans"/>
                        </a:rPr>
                        <a:t>La agrupación en clústeres de K-means es más eficiente para grandes conjuntos de datps</a:t>
                      </a:r>
                      <a:endParaRPr sz="1200">
                        <a:latin typeface="DM Sans"/>
                        <a:ea typeface="DM Sans"/>
                        <a:cs typeface="DM Sans"/>
                        <a:sym typeface="DM Sans"/>
                      </a:endParaRPr>
                    </a:p>
                  </a:txBody>
                  <a:tcPr marL="91425" marR="91425" marT="91425" marB="91425"/>
                </a:tc>
                <a:tc>
                  <a:txBody>
                    <a:bodyPr/>
                    <a:lstStyle/>
                    <a:p>
                      <a:pPr marL="0" lvl="0" indent="0" algn="ctr" rtl="0">
                        <a:spcBef>
                          <a:spcPts val="0"/>
                        </a:spcBef>
                        <a:spcAft>
                          <a:spcPts val="0"/>
                        </a:spcAft>
                        <a:buNone/>
                      </a:pPr>
                      <a:r>
                        <a:rPr lang="es" sz="1200">
                          <a:latin typeface="DM Sans"/>
                          <a:ea typeface="DM Sans"/>
                          <a:cs typeface="DM Sans"/>
                          <a:sym typeface="DM Sans"/>
                        </a:rPr>
                        <a:t>No puede manejar de manera eficiente conjuntos de datos con alta dimensión</a:t>
                      </a:r>
                      <a:endParaRPr sz="1200">
                        <a:latin typeface="DM Sans"/>
                        <a:ea typeface="DM Sans"/>
                        <a:cs typeface="DM Sans"/>
                        <a:sym typeface="DM Sans"/>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929"/>
        <p:cNvGrpSpPr/>
        <p:nvPr/>
      </p:nvGrpSpPr>
      <p:grpSpPr>
        <a:xfrm>
          <a:off x="0" y="0"/>
          <a:ext cx="0" cy="0"/>
          <a:chOff x="0" y="0"/>
          <a:chExt cx="0" cy="0"/>
        </a:xfrm>
      </p:grpSpPr>
      <p:sp>
        <p:nvSpPr>
          <p:cNvPr id="930" name="Google Shape;930;p123"/>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3500" b="1" i="0" u="none" strike="noStrike" cap="none" dirty="0" smtClean="0">
                <a:solidFill>
                  <a:srgbClr val="0070C0"/>
                </a:solidFill>
                <a:latin typeface="DM Sans"/>
                <a:ea typeface="DM Sans"/>
                <a:cs typeface="DM Sans"/>
                <a:sym typeface="DM Sans"/>
              </a:rPr>
              <a:t>Ejemplo</a:t>
            </a:r>
            <a:endParaRPr sz="3500" b="1" i="0" u="none" strike="noStrike" cap="none" dirty="0">
              <a:solidFill>
                <a:srgbClr val="0070C0"/>
              </a:solidFill>
              <a:latin typeface="DM Sans"/>
              <a:ea typeface="DM Sans"/>
              <a:cs typeface="DM Sans"/>
              <a:sym typeface="DM Sans"/>
            </a:endParaRPr>
          </a:p>
        </p:txBody>
      </p:sp>
      <p:sp>
        <p:nvSpPr>
          <p:cNvPr id="931" name="Google Shape;931;p123"/>
          <p:cNvSpPr txBox="1"/>
          <p:nvPr/>
        </p:nvSpPr>
        <p:spPr>
          <a:xfrm>
            <a:off x="594775" y="1595800"/>
            <a:ext cx="7169400" cy="1723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Dentro de la carpeta de clase exploraremos el notebooks “HDBSCAN - CoderHouse (Ejemplo 2).ipynb” con el fin de comprender el funcionamiento del algoritmo HDBSCAN</a:t>
            </a:r>
            <a:endParaRPr sz="2500" i="0" u="none" strike="noStrike" cap="none">
              <a:solidFill>
                <a:srgbClr val="B7B7B7"/>
              </a:solidFill>
              <a:latin typeface="Helvetica Neue"/>
              <a:ea typeface="Helvetica Neue"/>
              <a:cs typeface="Helvetica Neue"/>
              <a:sym typeface="Helvetica Neue"/>
            </a:endParaRPr>
          </a:p>
        </p:txBody>
      </p:sp>
      <p:grpSp>
        <p:nvGrpSpPr>
          <p:cNvPr id="932" name="Google Shape;932;p123"/>
          <p:cNvGrpSpPr/>
          <p:nvPr/>
        </p:nvGrpSpPr>
        <p:grpSpPr>
          <a:xfrm>
            <a:off x="473351" y="619523"/>
            <a:ext cx="738900" cy="738900"/>
            <a:chOff x="473351" y="619523"/>
            <a:chExt cx="738900" cy="738900"/>
          </a:xfrm>
        </p:grpSpPr>
        <p:sp>
          <p:nvSpPr>
            <p:cNvPr id="933" name="Google Shape;933;p123"/>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34" name="Google Shape;934;p123"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666"/>
        <p:cNvGrpSpPr/>
        <p:nvPr/>
      </p:nvGrpSpPr>
      <p:grpSpPr>
        <a:xfrm>
          <a:off x="0" y="0"/>
          <a:ext cx="0" cy="0"/>
          <a:chOff x="0" y="0"/>
          <a:chExt cx="0" cy="0"/>
        </a:xfrm>
      </p:grpSpPr>
      <p:sp>
        <p:nvSpPr>
          <p:cNvPr id="667" name="Google Shape;667;p93"/>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Definición</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671"/>
        <p:cNvGrpSpPr/>
        <p:nvPr/>
      </p:nvGrpSpPr>
      <p:grpSpPr>
        <a:xfrm>
          <a:off x="0" y="0"/>
          <a:ext cx="0" cy="0"/>
          <a:chOff x="0" y="0"/>
          <a:chExt cx="0" cy="0"/>
        </a:xfrm>
      </p:grpSpPr>
      <p:sp>
        <p:nvSpPr>
          <p:cNvPr id="672" name="Google Shape;672;p94"/>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200" b="1">
                <a:solidFill>
                  <a:schemeClr val="dk1"/>
                </a:solidFill>
                <a:latin typeface="DM Sans"/>
                <a:ea typeface="DM Sans"/>
                <a:cs typeface="DM Sans"/>
                <a:sym typeface="DM Sans"/>
              </a:rPr>
              <a:t>K means</a:t>
            </a:r>
            <a:endParaRPr sz="3200" b="1" i="0" u="none" strike="noStrike" cap="none">
              <a:solidFill>
                <a:schemeClr val="dk1"/>
              </a:solidFill>
              <a:latin typeface="DM Sans"/>
              <a:ea typeface="DM Sans"/>
              <a:cs typeface="DM Sans"/>
              <a:sym typeface="DM Sans"/>
            </a:endParaRPr>
          </a:p>
        </p:txBody>
      </p:sp>
      <p:sp>
        <p:nvSpPr>
          <p:cNvPr id="673" name="Google Shape;673;p94"/>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74" name="Google Shape;674;p94"/>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75" name="Google Shape;675;p94"/>
          <p:cNvSpPr txBox="1"/>
          <p:nvPr/>
        </p:nvSpPr>
        <p:spPr>
          <a:xfrm>
            <a:off x="625975" y="1312525"/>
            <a:ext cx="4586700" cy="3193800"/>
          </a:xfrm>
          <a:prstGeom prst="rect">
            <a:avLst/>
          </a:prstGeom>
          <a:solidFill>
            <a:schemeClr val="lt1"/>
          </a:solid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Clr>
                <a:schemeClr val="dk1"/>
              </a:buClr>
              <a:buFont typeface="Arial"/>
              <a:buNone/>
            </a:pPr>
            <a:r>
              <a:rPr lang="es" sz="1700">
                <a:solidFill>
                  <a:schemeClr val="dk1"/>
                </a:solidFill>
                <a:latin typeface="DM Sans"/>
                <a:ea typeface="DM Sans"/>
                <a:cs typeface="DM Sans"/>
                <a:sym typeface="DM Sans"/>
              </a:rPr>
              <a:t>K-means es un algoritmo de aprendizaje no supervisado que se utiliza para resolver problemas de agrupamiento. Sigue un procedimiento simple de clasificar un conjunto de datos dado en una serie de grupos, definidos por la letra "k", que se fija de antemano por medio de un proceso iterativo</a:t>
            </a:r>
            <a:endParaRPr sz="1700">
              <a:solidFill>
                <a:schemeClr val="dk1"/>
              </a:solidFill>
              <a:latin typeface="DM Sans"/>
              <a:ea typeface="DM Sans"/>
              <a:cs typeface="DM Sans"/>
              <a:sym typeface="DM Sans"/>
            </a:endParaRPr>
          </a:p>
        </p:txBody>
      </p:sp>
      <p:pic>
        <p:nvPicPr>
          <p:cNvPr id="676" name="Google Shape;676;p94"/>
          <p:cNvPicPr preferRelativeResize="0"/>
          <p:nvPr/>
        </p:nvPicPr>
        <p:blipFill>
          <a:blip r:embed="rId3">
            <a:alphaModFix/>
          </a:blip>
          <a:stretch>
            <a:fillRect/>
          </a:stretch>
        </p:blipFill>
        <p:spPr>
          <a:xfrm>
            <a:off x="7571500" y="468000"/>
            <a:ext cx="1042950" cy="1042950"/>
          </a:xfrm>
          <a:prstGeom prst="rect">
            <a:avLst/>
          </a:prstGeom>
          <a:noFill/>
          <a:ln>
            <a:noFill/>
          </a:ln>
        </p:spPr>
      </p:pic>
      <p:pic>
        <p:nvPicPr>
          <p:cNvPr id="677" name="Google Shape;677;p94"/>
          <p:cNvPicPr preferRelativeResize="0"/>
          <p:nvPr/>
        </p:nvPicPr>
        <p:blipFill>
          <a:blip r:embed="rId4">
            <a:alphaModFix/>
          </a:blip>
          <a:stretch>
            <a:fillRect/>
          </a:stretch>
        </p:blipFill>
        <p:spPr>
          <a:xfrm>
            <a:off x="5365075" y="1460550"/>
            <a:ext cx="2801400" cy="2801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681"/>
        <p:cNvGrpSpPr/>
        <p:nvPr/>
      </p:nvGrpSpPr>
      <p:grpSpPr>
        <a:xfrm>
          <a:off x="0" y="0"/>
          <a:ext cx="0" cy="0"/>
          <a:chOff x="0" y="0"/>
          <a:chExt cx="0" cy="0"/>
        </a:xfrm>
      </p:grpSpPr>
      <p:sp>
        <p:nvSpPr>
          <p:cNvPr id="682" name="Google Shape;682;p95"/>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200" b="1">
                <a:solidFill>
                  <a:schemeClr val="dk1"/>
                </a:solidFill>
                <a:latin typeface="DM Sans"/>
                <a:ea typeface="DM Sans"/>
                <a:cs typeface="DM Sans"/>
                <a:sym typeface="DM Sans"/>
              </a:rPr>
              <a:t>¿Para qué sirve?</a:t>
            </a:r>
            <a:endParaRPr sz="3200" b="1" i="0" u="none" strike="noStrike" cap="none">
              <a:solidFill>
                <a:schemeClr val="dk1"/>
              </a:solidFill>
              <a:latin typeface="DM Sans"/>
              <a:ea typeface="DM Sans"/>
              <a:cs typeface="DM Sans"/>
              <a:sym typeface="DM Sans"/>
            </a:endParaRPr>
          </a:p>
        </p:txBody>
      </p:sp>
      <p:sp>
        <p:nvSpPr>
          <p:cNvPr id="683" name="Google Shape;683;p95"/>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84" name="Google Shape;684;p95"/>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85" name="Google Shape;685;p95"/>
          <p:cNvSpPr txBox="1"/>
          <p:nvPr/>
        </p:nvSpPr>
        <p:spPr>
          <a:xfrm>
            <a:off x="625975" y="1312525"/>
            <a:ext cx="4586700" cy="35865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Font typeface="Arial"/>
              <a:buNone/>
            </a:pPr>
            <a:r>
              <a:rPr lang="es" sz="1700">
                <a:solidFill>
                  <a:schemeClr val="dk1"/>
                </a:solidFill>
                <a:latin typeface="DM Sans"/>
                <a:ea typeface="DM Sans"/>
                <a:cs typeface="DM Sans"/>
                <a:sym typeface="DM Sans"/>
              </a:rPr>
              <a:t>El objetivo de este algoritmo es </a:t>
            </a:r>
            <a:r>
              <a:rPr lang="es" sz="1700" b="1">
                <a:solidFill>
                  <a:schemeClr val="dk1"/>
                </a:solidFill>
                <a:latin typeface="DM Sans"/>
                <a:ea typeface="DM Sans"/>
                <a:cs typeface="DM Sans"/>
                <a:sym typeface="DM Sans"/>
              </a:rPr>
              <a:t>encontrar grupos en los datos, con el número de grupos representados por la variable K.</a:t>
            </a:r>
            <a:r>
              <a:rPr lang="es" sz="1700">
                <a:solidFill>
                  <a:schemeClr val="dk1"/>
                </a:solidFill>
                <a:latin typeface="DM Sans"/>
                <a:ea typeface="DM Sans"/>
                <a:cs typeface="DM Sans"/>
                <a:sym typeface="DM Sans"/>
              </a:rPr>
              <a:t> </a:t>
            </a:r>
            <a:endParaRPr sz="1700">
              <a:solidFill>
                <a:schemeClr val="dk1"/>
              </a:solidFill>
              <a:latin typeface="DM Sans"/>
              <a:ea typeface="DM Sans"/>
              <a:cs typeface="DM Sans"/>
              <a:sym typeface="DM Sans"/>
            </a:endParaRPr>
          </a:p>
          <a:p>
            <a:pPr marL="0" lvl="0" indent="0" algn="l" rtl="0">
              <a:lnSpc>
                <a:spcPct val="150000"/>
              </a:lnSpc>
              <a:spcBef>
                <a:spcPts val="0"/>
              </a:spcBef>
              <a:spcAft>
                <a:spcPts val="0"/>
              </a:spcAft>
              <a:buClr>
                <a:schemeClr val="dk1"/>
              </a:buClr>
              <a:buFont typeface="Arial"/>
              <a:buNone/>
            </a:pPr>
            <a:endParaRPr sz="1700">
              <a:solidFill>
                <a:schemeClr val="dk1"/>
              </a:solidFill>
              <a:latin typeface="DM Sans"/>
              <a:ea typeface="DM Sans"/>
              <a:cs typeface="DM Sans"/>
              <a:sym typeface="DM Sans"/>
            </a:endParaRPr>
          </a:p>
          <a:p>
            <a:pPr marL="0" lvl="0" indent="0" algn="l" rtl="0">
              <a:lnSpc>
                <a:spcPct val="150000"/>
              </a:lnSpc>
              <a:spcBef>
                <a:spcPts val="0"/>
              </a:spcBef>
              <a:spcAft>
                <a:spcPts val="0"/>
              </a:spcAft>
              <a:buClr>
                <a:schemeClr val="dk1"/>
              </a:buClr>
              <a:buSzPts val="1100"/>
              <a:buFont typeface="Arial"/>
              <a:buNone/>
            </a:pPr>
            <a:r>
              <a:rPr lang="es" sz="1700">
                <a:solidFill>
                  <a:schemeClr val="dk1"/>
                </a:solidFill>
                <a:latin typeface="DM Sans"/>
                <a:ea typeface="DM Sans"/>
                <a:cs typeface="DM Sans"/>
                <a:sym typeface="DM Sans"/>
              </a:rPr>
              <a:t>El algoritmo funciona de manera iterativa para asignar cada punto de datos a uno de los grupos K en función de las características que se proporcionan. </a:t>
            </a:r>
            <a:endParaRPr sz="1700">
              <a:solidFill>
                <a:schemeClr val="dk1"/>
              </a:solidFill>
              <a:latin typeface="DM Sans"/>
              <a:ea typeface="DM Sans"/>
              <a:cs typeface="DM Sans"/>
              <a:sym typeface="DM Sans"/>
            </a:endParaRPr>
          </a:p>
          <a:p>
            <a:pPr marL="0" lvl="0" indent="0" algn="ctr" rtl="0">
              <a:lnSpc>
                <a:spcPct val="150000"/>
              </a:lnSpc>
              <a:spcBef>
                <a:spcPts val="0"/>
              </a:spcBef>
              <a:spcAft>
                <a:spcPts val="0"/>
              </a:spcAft>
              <a:buClr>
                <a:schemeClr val="dk1"/>
              </a:buClr>
              <a:buFont typeface="Arial"/>
              <a:buNone/>
            </a:pPr>
            <a:endParaRPr sz="1700">
              <a:solidFill>
                <a:schemeClr val="dk1"/>
              </a:solidFill>
              <a:latin typeface="DM Sans"/>
              <a:ea typeface="DM Sans"/>
              <a:cs typeface="DM Sans"/>
              <a:sym typeface="DM Sans"/>
            </a:endParaRPr>
          </a:p>
        </p:txBody>
      </p:sp>
      <p:pic>
        <p:nvPicPr>
          <p:cNvPr id="686" name="Google Shape;686;p95"/>
          <p:cNvPicPr preferRelativeResize="0"/>
          <p:nvPr/>
        </p:nvPicPr>
        <p:blipFill>
          <a:blip r:embed="rId3">
            <a:alphaModFix/>
          </a:blip>
          <a:stretch>
            <a:fillRect/>
          </a:stretch>
        </p:blipFill>
        <p:spPr>
          <a:xfrm>
            <a:off x="7571500" y="468000"/>
            <a:ext cx="1042950" cy="1042950"/>
          </a:xfrm>
          <a:prstGeom prst="rect">
            <a:avLst/>
          </a:prstGeom>
          <a:noFill/>
          <a:ln>
            <a:noFill/>
          </a:ln>
        </p:spPr>
      </p:pic>
      <p:pic>
        <p:nvPicPr>
          <p:cNvPr id="687" name="Google Shape;687;p95"/>
          <p:cNvPicPr preferRelativeResize="0"/>
          <p:nvPr/>
        </p:nvPicPr>
        <p:blipFill>
          <a:blip r:embed="rId4">
            <a:alphaModFix/>
          </a:blip>
          <a:stretch>
            <a:fillRect/>
          </a:stretch>
        </p:blipFill>
        <p:spPr>
          <a:xfrm>
            <a:off x="5365075" y="1460550"/>
            <a:ext cx="2801400" cy="2801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691"/>
        <p:cNvGrpSpPr/>
        <p:nvPr/>
      </p:nvGrpSpPr>
      <p:grpSpPr>
        <a:xfrm>
          <a:off x="0" y="0"/>
          <a:ext cx="0" cy="0"/>
          <a:chOff x="0" y="0"/>
          <a:chExt cx="0" cy="0"/>
        </a:xfrm>
      </p:grpSpPr>
      <p:sp>
        <p:nvSpPr>
          <p:cNvPr id="692" name="Google Shape;692;p96"/>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200" b="1">
                <a:solidFill>
                  <a:schemeClr val="dk1"/>
                </a:solidFill>
                <a:latin typeface="DM Sans"/>
                <a:ea typeface="DM Sans"/>
                <a:cs typeface="DM Sans"/>
                <a:sym typeface="DM Sans"/>
              </a:rPr>
              <a:t>¿Cómo se agrupa?</a:t>
            </a:r>
            <a:endParaRPr sz="3200" b="1" i="0" u="none" strike="noStrike" cap="none">
              <a:solidFill>
                <a:schemeClr val="dk1"/>
              </a:solidFill>
              <a:latin typeface="DM Sans"/>
              <a:ea typeface="DM Sans"/>
              <a:cs typeface="DM Sans"/>
              <a:sym typeface="DM Sans"/>
            </a:endParaRPr>
          </a:p>
        </p:txBody>
      </p:sp>
      <p:sp>
        <p:nvSpPr>
          <p:cNvPr id="693" name="Google Shape;693;p96"/>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94" name="Google Shape;694;p96"/>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95" name="Google Shape;695;p96"/>
          <p:cNvSpPr txBox="1"/>
          <p:nvPr/>
        </p:nvSpPr>
        <p:spPr>
          <a:xfrm>
            <a:off x="584225" y="1229000"/>
            <a:ext cx="4586700" cy="29784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s" sz="1700">
                <a:solidFill>
                  <a:schemeClr val="dk1"/>
                </a:solidFill>
                <a:latin typeface="DM Sans"/>
                <a:ea typeface="DM Sans"/>
                <a:cs typeface="DM Sans"/>
                <a:sym typeface="DM Sans"/>
              </a:rPr>
              <a:t>Los puntos de datos </a:t>
            </a:r>
            <a:r>
              <a:rPr lang="es" sz="1700" b="1">
                <a:solidFill>
                  <a:schemeClr val="dk1"/>
                </a:solidFill>
                <a:latin typeface="DM Sans"/>
                <a:ea typeface="DM Sans"/>
                <a:cs typeface="DM Sans"/>
                <a:sym typeface="DM Sans"/>
              </a:rPr>
              <a:t>se agrupan en función de la similitud de las características</a:t>
            </a:r>
            <a:r>
              <a:rPr lang="es" sz="1700">
                <a:solidFill>
                  <a:schemeClr val="dk1"/>
                </a:solidFill>
                <a:latin typeface="DM Sans"/>
                <a:ea typeface="DM Sans"/>
                <a:cs typeface="DM Sans"/>
                <a:sym typeface="DM Sans"/>
              </a:rPr>
              <a:t>. Los resultados de K Means son:</a:t>
            </a:r>
            <a:endParaRPr sz="1100">
              <a:solidFill>
                <a:schemeClr val="dk1"/>
              </a:solidFill>
              <a:latin typeface="DM Sans"/>
              <a:ea typeface="DM Sans"/>
              <a:cs typeface="DM Sans"/>
              <a:sym typeface="DM Sans"/>
            </a:endParaRPr>
          </a:p>
          <a:p>
            <a:pPr marL="457200" lvl="0" indent="-323850" algn="just" rtl="0">
              <a:lnSpc>
                <a:spcPct val="150000"/>
              </a:lnSpc>
              <a:spcBef>
                <a:spcPts val="0"/>
              </a:spcBef>
              <a:spcAft>
                <a:spcPts val="0"/>
              </a:spcAft>
              <a:buClr>
                <a:srgbClr val="EA90FF"/>
              </a:buClr>
              <a:buSzPts val="1500"/>
              <a:buFont typeface="DM Sans"/>
              <a:buChar char="●"/>
            </a:pPr>
            <a:r>
              <a:rPr lang="es" sz="1500">
                <a:solidFill>
                  <a:schemeClr val="dk1"/>
                </a:solidFill>
                <a:latin typeface="DM Sans"/>
                <a:ea typeface="DM Sans"/>
                <a:cs typeface="DM Sans"/>
                <a:sym typeface="DM Sans"/>
              </a:rPr>
              <a:t>Los centroides de los clústeres K, que pueden ser usados para etiquetar nuevos datos.</a:t>
            </a:r>
            <a:endParaRPr sz="1500">
              <a:solidFill>
                <a:schemeClr val="dk1"/>
              </a:solidFill>
              <a:latin typeface="DM Sans"/>
              <a:ea typeface="DM Sans"/>
              <a:cs typeface="DM Sans"/>
              <a:sym typeface="DM Sans"/>
            </a:endParaRPr>
          </a:p>
          <a:p>
            <a:pPr marL="457200" lvl="0" indent="-323850" algn="just" rtl="0">
              <a:lnSpc>
                <a:spcPct val="150000"/>
              </a:lnSpc>
              <a:spcBef>
                <a:spcPts val="0"/>
              </a:spcBef>
              <a:spcAft>
                <a:spcPts val="0"/>
              </a:spcAft>
              <a:buClr>
                <a:srgbClr val="EA90FF"/>
              </a:buClr>
              <a:buSzPts val="1500"/>
              <a:buFont typeface="DM Sans"/>
              <a:buChar char="●"/>
            </a:pPr>
            <a:r>
              <a:rPr lang="es" sz="1500">
                <a:solidFill>
                  <a:schemeClr val="dk1"/>
                </a:solidFill>
                <a:latin typeface="DM Sans"/>
                <a:ea typeface="DM Sans"/>
                <a:cs typeface="DM Sans"/>
                <a:sym typeface="DM Sans"/>
              </a:rPr>
              <a:t>Etiquetas para los datos de formación, cada punto de datos se asigna a un único clúster.</a:t>
            </a:r>
            <a:endParaRPr sz="1700">
              <a:solidFill>
                <a:schemeClr val="dk1"/>
              </a:solidFill>
              <a:latin typeface="DM Sans"/>
              <a:ea typeface="DM Sans"/>
              <a:cs typeface="DM Sans"/>
              <a:sym typeface="DM Sans"/>
            </a:endParaRPr>
          </a:p>
        </p:txBody>
      </p:sp>
      <p:pic>
        <p:nvPicPr>
          <p:cNvPr id="696" name="Google Shape;696;p96"/>
          <p:cNvPicPr preferRelativeResize="0"/>
          <p:nvPr/>
        </p:nvPicPr>
        <p:blipFill>
          <a:blip r:embed="rId3">
            <a:alphaModFix/>
          </a:blip>
          <a:stretch>
            <a:fillRect/>
          </a:stretch>
        </p:blipFill>
        <p:spPr>
          <a:xfrm>
            <a:off x="7571500" y="468000"/>
            <a:ext cx="1042950" cy="1042950"/>
          </a:xfrm>
          <a:prstGeom prst="rect">
            <a:avLst/>
          </a:prstGeom>
          <a:noFill/>
          <a:ln>
            <a:noFill/>
          </a:ln>
        </p:spPr>
      </p:pic>
      <p:pic>
        <p:nvPicPr>
          <p:cNvPr id="697" name="Google Shape;697;p96"/>
          <p:cNvPicPr preferRelativeResize="0"/>
          <p:nvPr/>
        </p:nvPicPr>
        <p:blipFill>
          <a:blip r:embed="rId4">
            <a:alphaModFix/>
          </a:blip>
          <a:stretch>
            <a:fillRect/>
          </a:stretch>
        </p:blipFill>
        <p:spPr>
          <a:xfrm>
            <a:off x="5365075" y="1458750"/>
            <a:ext cx="3098267" cy="28722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701"/>
        <p:cNvGrpSpPr/>
        <p:nvPr/>
      </p:nvGrpSpPr>
      <p:grpSpPr>
        <a:xfrm>
          <a:off x="0" y="0"/>
          <a:ext cx="0" cy="0"/>
          <a:chOff x="0" y="0"/>
          <a:chExt cx="0" cy="0"/>
        </a:xfrm>
      </p:grpSpPr>
      <p:sp>
        <p:nvSpPr>
          <p:cNvPr id="702" name="Google Shape;702;p97"/>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Ejemplo aplicado</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706"/>
        <p:cNvGrpSpPr/>
        <p:nvPr/>
      </p:nvGrpSpPr>
      <p:grpSpPr>
        <a:xfrm>
          <a:off x="0" y="0"/>
          <a:ext cx="0" cy="0"/>
          <a:chOff x="0" y="0"/>
          <a:chExt cx="0" cy="0"/>
        </a:xfrm>
      </p:grpSpPr>
      <p:sp>
        <p:nvSpPr>
          <p:cNvPr id="707" name="Google Shape;707;p98"/>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200" b="1">
                <a:solidFill>
                  <a:schemeClr val="dk1"/>
                </a:solidFill>
                <a:latin typeface="DM Sans"/>
                <a:ea typeface="DM Sans"/>
                <a:cs typeface="DM Sans"/>
                <a:sym typeface="DM Sans"/>
              </a:rPr>
              <a:t>K means</a:t>
            </a:r>
            <a:endParaRPr sz="3700" b="1">
              <a:solidFill>
                <a:schemeClr val="dk1"/>
              </a:solidFill>
              <a:latin typeface="DM Sans"/>
              <a:ea typeface="DM Sans"/>
              <a:cs typeface="DM Sans"/>
              <a:sym typeface="DM Sans"/>
            </a:endParaRPr>
          </a:p>
        </p:txBody>
      </p:sp>
      <p:sp>
        <p:nvSpPr>
          <p:cNvPr id="708" name="Google Shape;708;p98"/>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09" name="Google Shape;709;p98"/>
          <p:cNvPicPr preferRelativeResize="0"/>
          <p:nvPr/>
        </p:nvPicPr>
        <p:blipFill>
          <a:blip r:embed="rId3">
            <a:alphaModFix/>
          </a:blip>
          <a:stretch>
            <a:fillRect/>
          </a:stretch>
        </p:blipFill>
        <p:spPr>
          <a:xfrm>
            <a:off x="7571500" y="468000"/>
            <a:ext cx="1042950" cy="1042950"/>
          </a:xfrm>
          <a:prstGeom prst="rect">
            <a:avLst/>
          </a:prstGeom>
          <a:noFill/>
          <a:ln>
            <a:noFill/>
          </a:ln>
        </p:spPr>
      </p:pic>
      <p:pic>
        <p:nvPicPr>
          <p:cNvPr id="710" name="Google Shape;710;p98"/>
          <p:cNvPicPr preferRelativeResize="0"/>
          <p:nvPr/>
        </p:nvPicPr>
        <p:blipFill>
          <a:blip r:embed="rId4">
            <a:alphaModFix/>
          </a:blip>
          <a:stretch>
            <a:fillRect/>
          </a:stretch>
        </p:blipFill>
        <p:spPr>
          <a:xfrm>
            <a:off x="4237225" y="1355175"/>
            <a:ext cx="4189324" cy="2264325"/>
          </a:xfrm>
          <a:prstGeom prst="rect">
            <a:avLst/>
          </a:prstGeom>
          <a:noFill/>
          <a:ln>
            <a:noFill/>
          </a:ln>
        </p:spPr>
      </p:pic>
      <p:pic>
        <p:nvPicPr>
          <p:cNvPr id="711" name="Google Shape;711;p98"/>
          <p:cNvPicPr preferRelativeResize="0"/>
          <p:nvPr/>
        </p:nvPicPr>
        <p:blipFill>
          <a:blip r:embed="rId5">
            <a:alphaModFix/>
          </a:blip>
          <a:stretch>
            <a:fillRect/>
          </a:stretch>
        </p:blipFill>
        <p:spPr>
          <a:xfrm>
            <a:off x="475188" y="3719975"/>
            <a:ext cx="5705475" cy="619125"/>
          </a:xfrm>
          <a:prstGeom prst="rect">
            <a:avLst/>
          </a:prstGeom>
          <a:noFill/>
          <a:ln>
            <a:noFill/>
          </a:ln>
        </p:spPr>
      </p:pic>
      <p:sp>
        <p:nvSpPr>
          <p:cNvPr id="712" name="Google Shape;712;p98"/>
          <p:cNvSpPr/>
          <p:nvPr/>
        </p:nvSpPr>
        <p:spPr>
          <a:xfrm>
            <a:off x="1712575" y="2468550"/>
            <a:ext cx="730500" cy="852300"/>
          </a:xfrm>
          <a:prstGeom prst="down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98"/>
          <p:cNvSpPr txBox="1"/>
          <p:nvPr/>
        </p:nvSpPr>
        <p:spPr>
          <a:xfrm>
            <a:off x="579625" y="1355175"/>
            <a:ext cx="34701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Los datos reales pueden venir en diferentes formatos y formas y muchas veces interesa generar grupos automáticamente </a:t>
            </a:r>
            <a:endParaRPr>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1094</Words>
  <Application>Microsoft Office PowerPoint</Application>
  <PresentationFormat>Presentación en pantalla (16:9)</PresentationFormat>
  <Paragraphs>111</Paragraphs>
  <Slides>34</Slides>
  <Notes>34</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34</vt:i4>
      </vt:variant>
    </vt:vector>
  </HeadingPairs>
  <TitlesOfParts>
    <vt:vector size="38" baseType="lpstr">
      <vt:lpstr>Helvetica Neue</vt:lpstr>
      <vt:lpstr>Arial</vt:lpstr>
      <vt:lpstr>DM Sans</vt:lpstr>
      <vt:lpstr>Simple Light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David BU</cp:lastModifiedBy>
  <cp:revision>1</cp:revision>
  <dcterms:modified xsi:type="dcterms:W3CDTF">2023-09-10T16:06:23Z</dcterms:modified>
</cp:coreProperties>
</file>